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97521-6C49-4984-FD90-BB29B8042035}" v="18" dt="2022-02-23T12:46:07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5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2DAA36-CDF0-420B-8576-DA56A5CCCBB1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12B7362-C5D8-4F1D-BD1E-C44EF260DB69}">
      <dgm:prSet phldrT="[Teksti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i-FI" dirty="0"/>
            <a:t>50 tuntia</a:t>
          </a:r>
        </a:p>
      </dgm:t>
    </dgm:pt>
    <dgm:pt modelId="{18EFCB6A-F8D0-4165-892E-327CCB158E98}" type="parTrans" cxnId="{5AA897E4-1F82-4EE5-B05B-D6761ADE21B0}">
      <dgm:prSet/>
      <dgm:spPr/>
      <dgm:t>
        <a:bodyPr/>
        <a:lstStyle/>
        <a:p>
          <a:endParaRPr lang="fi-FI"/>
        </a:p>
      </dgm:t>
    </dgm:pt>
    <dgm:pt modelId="{596B10DA-9DA7-4F26-AB5D-65302B40211E}" type="sibTrans" cxnId="{5AA897E4-1F82-4EE5-B05B-D6761ADE21B0}">
      <dgm:prSet/>
      <dgm:spPr/>
      <dgm:t>
        <a:bodyPr/>
        <a:lstStyle/>
        <a:p>
          <a:endParaRPr lang="fi-FI"/>
        </a:p>
      </dgm:t>
    </dgm:pt>
    <dgm:pt modelId="{AF801B8D-8EEB-4BB5-91B0-E6F020393CCE}">
      <dgm:prSet phldrT="[Teksti]" custT="1"/>
      <dgm:spPr/>
      <dgm:t>
        <a:bodyPr/>
        <a:lstStyle/>
        <a:p>
          <a:r>
            <a:rPr lang="fi-FI" sz="1400" dirty="0"/>
            <a:t>Kun opiskelija on ollut poissa 50 tuntia lukuvuoden aikana:</a:t>
          </a:r>
        </a:p>
      </dgm:t>
    </dgm:pt>
    <dgm:pt modelId="{5B4FBC7E-71E8-4FF9-A756-6E958167ABFD}" type="parTrans" cxnId="{94748356-0265-45C6-835C-6628D4439886}">
      <dgm:prSet/>
      <dgm:spPr/>
      <dgm:t>
        <a:bodyPr/>
        <a:lstStyle/>
        <a:p>
          <a:endParaRPr lang="fi-FI"/>
        </a:p>
      </dgm:t>
    </dgm:pt>
    <dgm:pt modelId="{463DB032-BB38-4968-9D0B-057494317782}" type="sibTrans" cxnId="{94748356-0265-45C6-835C-6628D4439886}">
      <dgm:prSet/>
      <dgm:spPr/>
      <dgm:t>
        <a:bodyPr/>
        <a:lstStyle/>
        <a:p>
          <a:endParaRPr lang="fi-FI"/>
        </a:p>
      </dgm:t>
    </dgm:pt>
    <dgm:pt modelId="{199A6FE6-AB42-449F-A010-437B2C88D5F7}">
      <dgm:prSet phldrT="[Teksti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i-FI" dirty="0"/>
            <a:t>80 tuntia</a:t>
          </a:r>
        </a:p>
      </dgm:t>
    </dgm:pt>
    <dgm:pt modelId="{4334D034-4A73-4C5B-86FD-68842282E68A}" type="parTrans" cxnId="{EDAC7810-F280-444B-95F7-651B422F4EA5}">
      <dgm:prSet/>
      <dgm:spPr/>
      <dgm:t>
        <a:bodyPr/>
        <a:lstStyle/>
        <a:p>
          <a:endParaRPr lang="fi-FI"/>
        </a:p>
      </dgm:t>
    </dgm:pt>
    <dgm:pt modelId="{707F5ACC-0A8D-40CA-B224-FFC99E43695D}" type="sibTrans" cxnId="{EDAC7810-F280-444B-95F7-651B422F4EA5}">
      <dgm:prSet/>
      <dgm:spPr/>
      <dgm:t>
        <a:bodyPr/>
        <a:lstStyle/>
        <a:p>
          <a:endParaRPr lang="fi-FI"/>
        </a:p>
      </dgm:t>
    </dgm:pt>
    <dgm:pt modelId="{F2829E43-395E-46B3-BE2C-0FB5305E8F55}">
      <dgm:prSet phldrT="[Teksti]" custT="1"/>
      <dgm:spPr/>
      <dgm:t>
        <a:bodyPr/>
        <a:lstStyle/>
        <a:p>
          <a:r>
            <a:rPr lang="fi-FI" sz="1400" dirty="0"/>
            <a:t>Kun opiskelija on ollut poissa 80 tuntia lukuvuoden aikana:</a:t>
          </a:r>
        </a:p>
        <a:p>
          <a:r>
            <a:rPr lang="fi-FI" sz="1400" dirty="0"/>
            <a:t>Opinto-ohjaaja on yhteydessä opiskelijaan ja huoltajaan </a:t>
          </a:r>
          <a:br>
            <a:rPr lang="fi-FI" sz="1400" dirty="0"/>
          </a:br>
          <a:r>
            <a:rPr lang="fi-FI" sz="1400" dirty="0"/>
            <a:t>(</a:t>
          </a:r>
          <a:r>
            <a:rPr lang="fi-FI" sz="1400" dirty="0" err="1"/>
            <a:t>viestitse</a:t>
          </a:r>
          <a:r>
            <a:rPr lang="fi-FI" sz="1400" dirty="0"/>
            <a:t> tai soittamalla).</a:t>
          </a:r>
        </a:p>
        <a:p>
          <a:r>
            <a:rPr lang="fi-FI" sz="1400" dirty="0"/>
            <a:t>Tavoitteena selvittää opiskelijan poissaolojen syy, kokonaistilanne ja ilmaista huoli poissaolojen vaikutuksesta opiskeluun.</a:t>
          </a:r>
        </a:p>
        <a:p>
          <a:r>
            <a:rPr lang="fi-FI" sz="1400" dirty="0"/>
            <a:t>Tarvittaessa tarjotaan tukea opintoihin (tukiopetus, opinto-ohjaus, erityisopetus, oppilashuollon palvelut).</a:t>
          </a:r>
        </a:p>
        <a:p>
          <a:endParaRPr lang="fi-FI" sz="1400" dirty="0"/>
        </a:p>
        <a:p>
          <a:endParaRPr lang="fi-FI" sz="1400" dirty="0"/>
        </a:p>
        <a:p>
          <a:endParaRPr lang="fi-FI" sz="1400" dirty="0"/>
        </a:p>
        <a:p>
          <a:endParaRPr lang="fi-FI" sz="1400" dirty="0"/>
        </a:p>
      </dgm:t>
    </dgm:pt>
    <dgm:pt modelId="{42F39F59-61D3-4B40-B47E-A88D9097571D}" type="parTrans" cxnId="{273CBA15-B46C-4C7A-96C7-6F150311CF3F}">
      <dgm:prSet/>
      <dgm:spPr/>
      <dgm:t>
        <a:bodyPr/>
        <a:lstStyle/>
        <a:p>
          <a:endParaRPr lang="fi-FI"/>
        </a:p>
      </dgm:t>
    </dgm:pt>
    <dgm:pt modelId="{53119FCF-E3DA-4360-97DA-942FC68C5ECB}" type="sibTrans" cxnId="{273CBA15-B46C-4C7A-96C7-6F150311CF3F}">
      <dgm:prSet/>
      <dgm:spPr/>
      <dgm:t>
        <a:bodyPr/>
        <a:lstStyle/>
        <a:p>
          <a:endParaRPr lang="fi-FI"/>
        </a:p>
      </dgm:t>
    </dgm:pt>
    <dgm:pt modelId="{9DD44D11-386B-4F16-B664-242A936ED868}">
      <dgm:prSet phldrT="[Teksti]"/>
      <dgm:spPr>
        <a:solidFill>
          <a:srgbClr val="FF0000"/>
        </a:solidFill>
      </dgm:spPr>
      <dgm:t>
        <a:bodyPr/>
        <a:lstStyle/>
        <a:p>
          <a:r>
            <a:rPr lang="fi-FI" dirty="0"/>
            <a:t>100 tuntia</a:t>
          </a:r>
        </a:p>
      </dgm:t>
    </dgm:pt>
    <dgm:pt modelId="{A4D40DF4-067C-4D41-830D-B7FDDA317063}" type="parTrans" cxnId="{5DF10385-7193-49FC-BE6E-876BC0676145}">
      <dgm:prSet/>
      <dgm:spPr/>
      <dgm:t>
        <a:bodyPr/>
        <a:lstStyle/>
        <a:p>
          <a:endParaRPr lang="fi-FI"/>
        </a:p>
      </dgm:t>
    </dgm:pt>
    <dgm:pt modelId="{20DBED4A-BEE4-4DA2-B447-D49E514153F0}" type="sibTrans" cxnId="{5DF10385-7193-49FC-BE6E-876BC0676145}">
      <dgm:prSet/>
      <dgm:spPr/>
      <dgm:t>
        <a:bodyPr/>
        <a:lstStyle/>
        <a:p>
          <a:endParaRPr lang="fi-FI"/>
        </a:p>
      </dgm:t>
    </dgm:pt>
    <dgm:pt modelId="{9DA8E739-4248-408E-AAC0-ACB2FE76A51A}">
      <dgm:prSet phldrT="[Teksti]" custT="1"/>
      <dgm:spPr/>
      <dgm:t>
        <a:bodyPr/>
        <a:lstStyle/>
        <a:p>
          <a:r>
            <a:rPr lang="fi-FI" sz="1400" dirty="0"/>
            <a:t>Kun opiskelija on ollut poissa 100 tuntia lukuvuoden aikana:</a:t>
          </a:r>
        </a:p>
      </dgm:t>
    </dgm:pt>
    <dgm:pt modelId="{4C385B6A-258B-4412-AD7B-ED5D576F84A5}" type="parTrans" cxnId="{33D9715D-AB65-47B7-A6E2-A91CF7C5303F}">
      <dgm:prSet/>
      <dgm:spPr/>
      <dgm:t>
        <a:bodyPr/>
        <a:lstStyle/>
        <a:p>
          <a:endParaRPr lang="fi-FI"/>
        </a:p>
      </dgm:t>
    </dgm:pt>
    <dgm:pt modelId="{E7B3F530-D98A-4C22-9B72-3C5C0F8E5CCD}" type="sibTrans" cxnId="{33D9715D-AB65-47B7-A6E2-A91CF7C5303F}">
      <dgm:prSet/>
      <dgm:spPr/>
      <dgm:t>
        <a:bodyPr/>
        <a:lstStyle/>
        <a:p>
          <a:endParaRPr lang="fi-FI"/>
        </a:p>
      </dgm:t>
    </dgm:pt>
    <dgm:pt modelId="{F3D9AEB7-2FAC-4411-BE3D-4014B1DDCCA4}">
      <dgm:prSet custT="1"/>
      <dgm:spPr/>
      <dgm:t>
        <a:bodyPr/>
        <a:lstStyle/>
        <a:p>
          <a:r>
            <a:rPr lang="fi-FI" sz="1400" dirty="0"/>
            <a:t>Ryhmäohjaaja on yhteydessä opiskelijaan ja huoltajaan </a:t>
          </a:r>
          <a:br>
            <a:rPr lang="fi-FI" sz="1400" dirty="0"/>
          </a:br>
          <a:r>
            <a:rPr lang="fi-FI" sz="1400" dirty="0"/>
            <a:t>(</a:t>
          </a:r>
          <a:r>
            <a:rPr lang="fi-FI" sz="1400" dirty="0" err="1"/>
            <a:t>viestitse</a:t>
          </a:r>
          <a:r>
            <a:rPr lang="fi-FI" sz="1400" dirty="0"/>
            <a:t> tai soittamalla).</a:t>
          </a:r>
        </a:p>
      </dgm:t>
    </dgm:pt>
    <dgm:pt modelId="{B4E05465-A180-49D3-87F4-416C63F319AB}" type="parTrans" cxnId="{D8151C25-A57B-4B4C-8976-2BB0D51DF4F1}">
      <dgm:prSet/>
      <dgm:spPr/>
      <dgm:t>
        <a:bodyPr/>
        <a:lstStyle/>
        <a:p>
          <a:endParaRPr lang="fi-FI"/>
        </a:p>
      </dgm:t>
    </dgm:pt>
    <dgm:pt modelId="{9223A31A-3E0E-445E-BAE3-8C2F048A9DC4}" type="sibTrans" cxnId="{D8151C25-A57B-4B4C-8976-2BB0D51DF4F1}">
      <dgm:prSet/>
      <dgm:spPr/>
      <dgm:t>
        <a:bodyPr/>
        <a:lstStyle/>
        <a:p>
          <a:endParaRPr lang="fi-FI"/>
        </a:p>
      </dgm:t>
    </dgm:pt>
    <dgm:pt modelId="{1512F239-2EDB-4946-9C89-1DCF8F5286A3}">
      <dgm:prSet custT="1"/>
      <dgm:spPr/>
      <dgm:t>
        <a:bodyPr/>
        <a:lstStyle/>
        <a:p>
          <a:r>
            <a:rPr lang="fi-FI" sz="1400" dirty="0"/>
            <a:t>Tavoitteena selvittää opiskelijan </a:t>
          </a:r>
          <a:r>
            <a:rPr lang="fi-FI" sz="1400" dirty="0" err="1"/>
            <a:t>poissolojen</a:t>
          </a:r>
          <a:r>
            <a:rPr lang="fi-FI" sz="1400" dirty="0"/>
            <a:t> syy, kokonaistilanne ja ilmaista huoli poissaolojen vaikutuksesta opiskeluun.</a:t>
          </a:r>
        </a:p>
      </dgm:t>
    </dgm:pt>
    <dgm:pt modelId="{46439277-E034-4AFB-A0AB-7D10C1853BC1}" type="parTrans" cxnId="{0A0EB38E-4DC7-4523-AA95-9BBE20CEDD15}">
      <dgm:prSet/>
      <dgm:spPr/>
      <dgm:t>
        <a:bodyPr/>
        <a:lstStyle/>
        <a:p>
          <a:endParaRPr lang="fi-FI"/>
        </a:p>
      </dgm:t>
    </dgm:pt>
    <dgm:pt modelId="{EB0E41EC-740C-4873-AC9B-193ACD187F43}" type="sibTrans" cxnId="{0A0EB38E-4DC7-4523-AA95-9BBE20CEDD15}">
      <dgm:prSet/>
      <dgm:spPr/>
      <dgm:t>
        <a:bodyPr/>
        <a:lstStyle/>
        <a:p>
          <a:endParaRPr lang="fi-FI"/>
        </a:p>
      </dgm:t>
    </dgm:pt>
    <dgm:pt modelId="{2F709138-B1D3-4EB3-B815-B9B6B53AD2B5}">
      <dgm:prSet custT="1"/>
      <dgm:spPr/>
      <dgm:t>
        <a:bodyPr/>
        <a:lstStyle/>
        <a:p>
          <a:r>
            <a:rPr lang="fi-FI" sz="1400" dirty="0"/>
            <a:t>Tarvittaessa tarjotaan tukea opintoihin (tukiopetus, opinto-ohjaus, erityisopetus, oppilashuollon palvelut).</a:t>
          </a:r>
        </a:p>
      </dgm:t>
    </dgm:pt>
    <dgm:pt modelId="{871F1909-011C-4CFE-8430-EA508D9BBE36}" type="parTrans" cxnId="{84854D0E-D361-43C0-A062-A21ECCA5FA8D}">
      <dgm:prSet/>
      <dgm:spPr/>
      <dgm:t>
        <a:bodyPr/>
        <a:lstStyle/>
        <a:p>
          <a:endParaRPr lang="fi-FI"/>
        </a:p>
      </dgm:t>
    </dgm:pt>
    <dgm:pt modelId="{B110B486-C580-48E0-AA34-22A9764B5A49}" type="sibTrans" cxnId="{84854D0E-D361-43C0-A062-A21ECCA5FA8D}">
      <dgm:prSet/>
      <dgm:spPr/>
      <dgm:t>
        <a:bodyPr/>
        <a:lstStyle/>
        <a:p>
          <a:endParaRPr lang="fi-FI"/>
        </a:p>
      </dgm:t>
    </dgm:pt>
    <dgm:pt modelId="{7259D274-EA65-4644-9018-231764421972}">
      <dgm:prSet custT="1"/>
      <dgm:spPr/>
      <dgm:t>
        <a:bodyPr/>
        <a:lstStyle/>
        <a:p>
          <a:r>
            <a:rPr lang="fi-FI" sz="1400" dirty="0"/>
            <a:t>Opinto-ohjaaja kutsuu koolle opiskelijan, huoltajan (alle 18-vuotiaat opiskelijat), ryhmänohjaajan ja oppilashuollonedustajan sekä tarvittaessa erityisopettajan.</a:t>
          </a:r>
        </a:p>
        <a:p>
          <a:r>
            <a:rPr lang="fi-FI" sz="1400" dirty="0"/>
            <a:t>Tapaamisessa tehdään opintosuunnitelma , jonka tavoitteena on varmistaa opiskelijan opintojen eteneminen. Suunnitelmassa huomioidaan opiskelijan </a:t>
          </a:r>
          <a:r>
            <a:rPr lang="fi-FI" sz="1400" dirty="0" err="1"/>
            <a:t>kokonaisvaltaibnen</a:t>
          </a:r>
          <a:r>
            <a:rPr lang="fi-FI" sz="1400" dirty="0"/>
            <a:t> tuen tarve.</a:t>
          </a:r>
        </a:p>
      </dgm:t>
    </dgm:pt>
    <dgm:pt modelId="{B8F47CC6-1E5A-48C4-9290-45ABBFE7501F}" type="parTrans" cxnId="{5F5F92C1-5E05-4365-96D9-9C395CC3F029}">
      <dgm:prSet/>
      <dgm:spPr/>
      <dgm:t>
        <a:bodyPr/>
        <a:lstStyle/>
        <a:p>
          <a:endParaRPr lang="fi-FI"/>
        </a:p>
      </dgm:t>
    </dgm:pt>
    <dgm:pt modelId="{503819B6-41A7-4460-ACFD-CDCC2514FA61}" type="sibTrans" cxnId="{5F5F92C1-5E05-4365-96D9-9C395CC3F029}">
      <dgm:prSet/>
      <dgm:spPr/>
      <dgm:t>
        <a:bodyPr/>
        <a:lstStyle/>
        <a:p>
          <a:endParaRPr lang="fi-FI"/>
        </a:p>
      </dgm:t>
    </dgm:pt>
    <dgm:pt modelId="{5450B9F2-26BA-485F-8ABC-F61B4208450B}" type="pres">
      <dgm:prSet presAssocID="{B52DAA36-CDF0-420B-8576-DA56A5CCCB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DAE4F4DC-1E8E-4F11-BDEB-C5A200F6581A}" type="pres">
      <dgm:prSet presAssocID="{C12B7362-C5D8-4F1D-BD1E-C44EF260DB69}" presName="compositeNode" presStyleCnt="0">
        <dgm:presLayoutVars>
          <dgm:bulletEnabled val="1"/>
        </dgm:presLayoutVars>
      </dgm:prSet>
      <dgm:spPr/>
    </dgm:pt>
    <dgm:pt modelId="{C3202D17-9D72-44A0-8655-F01BBF8BF73D}" type="pres">
      <dgm:prSet presAssocID="{C12B7362-C5D8-4F1D-BD1E-C44EF260DB69}" presName="bgRect" presStyleLbl="node1" presStyleIdx="0" presStyleCnt="3" custLinFactNeighborX="-301" custLinFactNeighborY="2930"/>
      <dgm:spPr/>
      <dgm:t>
        <a:bodyPr/>
        <a:lstStyle/>
        <a:p>
          <a:endParaRPr lang="fi-FI"/>
        </a:p>
      </dgm:t>
    </dgm:pt>
    <dgm:pt modelId="{16C92D77-1907-410C-AD6F-DAEF3D50415E}" type="pres">
      <dgm:prSet presAssocID="{C12B7362-C5D8-4F1D-BD1E-C44EF260DB6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ABF6A01-5338-409D-B7A3-6DDCE9BBDD05}" type="pres">
      <dgm:prSet presAssocID="{C12B7362-C5D8-4F1D-BD1E-C44EF260DB6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8D443B6-E761-4DC7-87E4-25ABBFFEB2EB}" type="pres">
      <dgm:prSet presAssocID="{596B10DA-9DA7-4F26-AB5D-65302B40211E}" presName="hSp" presStyleCnt="0"/>
      <dgm:spPr/>
    </dgm:pt>
    <dgm:pt modelId="{12D33F14-9960-42D0-9987-AD8616FECCB7}" type="pres">
      <dgm:prSet presAssocID="{596B10DA-9DA7-4F26-AB5D-65302B40211E}" presName="vProcSp" presStyleCnt="0"/>
      <dgm:spPr/>
    </dgm:pt>
    <dgm:pt modelId="{3C511E35-358B-4B7A-B9CE-5FECF1CF9141}" type="pres">
      <dgm:prSet presAssocID="{596B10DA-9DA7-4F26-AB5D-65302B40211E}" presName="vSp1" presStyleCnt="0"/>
      <dgm:spPr/>
    </dgm:pt>
    <dgm:pt modelId="{99E5DD1A-6105-4738-A76C-CB2655F926DF}" type="pres">
      <dgm:prSet presAssocID="{596B10DA-9DA7-4F26-AB5D-65302B40211E}" presName="simulatedConn" presStyleLbl="solidFgAcc1" presStyleIdx="0" presStyleCnt="2"/>
      <dgm:spPr>
        <a:solidFill>
          <a:schemeClr val="accent1">
            <a:lumMod val="50000"/>
          </a:schemeClr>
        </a:solidFill>
      </dgm:spPr>
    </dgm:pt>
    <dgm:pt modelId="{51C4AD50-F3C0-4901-894A-55416B32B79D}" type="pres">
      <dgm:prSet presAssocID="{596B10DA-9DA7-4F26-AB5D-65302B40211E}" presName="vSp2" presStyleCnt="0"/>
      <dgm:spPr/>
    </dgm:pt>
    <dgm:pt modelId="{B4476F6F-C139-47AD-93FF-0C8E9836499E}" type="pres">
      <dgm:prSet presAssocID="{596B10DA-9DA7-4F26-AB5D-65302B40211E}" presName="sibTrans" presStyleCnt="0"/>
      <dgm:spPr/>
    </dgm:pt>
    <dgm:pt modelId="{E59373E6-D4AB-4D14-8C05-D63D7D428445}" type="pres">
      <dgm:prSet presAssocID="{199A6FE6-AB42-449F-A010-437B2C88D5F7}" presName="compositeNode" presStyleCnt="0">
        <dgm:presLayoutVars>
          <dgm:bulletEnabled val="1"/>
        </dgm:presLayoutVars>
      </dgm:prSet>
      <dgm:spPr/>
    </dgm:pt>
    <dgm:pt modelId="{07533092-A445-44C7-A2BE-1516090C7924}" type="pres">
      <dgm:prSet presAssocID="{199A6FE6-AB42-449F-A010-437B2C88D5F7}" presName="bgRect" presStyleLbl="node1" presStyleIdx="1" presStyleCnt="3" custLinFactNeighborX="-556" custLinFactNeighborY="3516"/>
      <dgm:spPr/>
      <dgm:t>
        <a:bodyPr/>
        <a:lstStyle/>
        <a:p>
          <a:endParaRPr lang="fi-FI"/>
        </a:p>
      </dgm:t>
    </dgm:pt>
    <dgm:pt modelId="{B5747E9A-9376-4869-ADEA-DF0F57DD4C2D}" type="pres">
      <dgm:prSet presAssocID="{199A6FE6-AB42-449F-A010-437B2C88D5F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C8D95D2-E2C9-4427-86C6-4C55BF287626}" type="pres">
      <dgm:prSet presAssocID="{199A6FE6-AB42-449F-A010-437B2C88D5F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21B4FF8-12A2-4C83-BCF6-749D5CBF3608}" type="pres">
      <dgm:prSet presAssocID="{707F5ACC-0A8D-40CA-B224-FFC99E43695D}" presName="hSp" presStyleCnt="0"/>
      <dgm:spPr/>
    </dgm:pt>
    <dgm:pt modelId="{488482A9-17E2-4FEC-9A1F-C8591C501703}" type="pres">
      <dgm:prSet presAssocID="{707F5ACC-0A8D-40CA-B224-FFC99E43695D}" presName="vProcSp" presStyleCnt="0"/>
      <dgm:spPr/>
    </dgm:pt>
    <dgm:pt modelId="{7960A41F-A12C-423C-B94A-68B5CDD19D9B}" type="pres">
      <dgm:prSet presAssocID="{707F5ACC-0A8D-40CA-B224-FFC99E43695D}" presName="vSp1" presStyleCnt="0"/>
      <dgm:spPr/>
    </dgm:pt>
    <dgm:pt modelId="{2EC50F0C-DC49-4701-8D63-DB66632A1211}" type="pres">
      <dgm:prSet presAssocID="{707F5ACC-0A8D-40CA-B224-FFC99E43695D}" presName="simulatedConn" presStyleLbl="solidFgAcc1" presStyleIdx="1" presStyleCnt="2"/>
      <dgm:spPr>
        <a:solidFill>
          <a:schemeClr val="accent1">
            <a:lumMod val="50000"/>
          </a:schemeClr>
        </a:solidFill>
      </dgm:spPr>
    </dgm:pt>
    <dgm:pt modelId="{B79FDFEC-2217-4A20-AC03-F553F805A1D8}" type="pres">
      <dgm:prSet presAssocID="{707F5ACC-0A8D-40CA-B224-FFC99E43695D}" presName="vSp2" presStyleCnt="0"/>
      <dgm:spPr/>
    </dgm:pt>
    <dgm:pt modelId="{6463A786-4E8D-4A43-B08A-90DBB843BEF1}" type="pres">
      <dgm:prSet presAssocID="{707F5ACC-0A8D-40CA-B224-FFC99E43695D}" presName="sibTrans" presStyleCnt="0"/>
      <dgm:spPr/>
    </dgm:pt>
    <dgm:pt modelId="{1FC6AEA4-9247-4A67-80A4-8F925B08F17E}" type="pres">
      <dgm:prSet presAssocID="{9DD44D11-386B-4F16-B664-242A936ED868}" presName="compositeNode" presStyleCnt="0">
        <dgm:presLayoutVars>
          <dgm:bulletEnabled val="1"/>
        </dgm:presLayoutVars>
      </dgm:prSet>
      <dgm:spPr/>
    </dgm:pt>
    <dgm:pt modelId="{CA01A1BC-4698-4865-B436-DED212EE28C7}" type="pres">
      <dgm:prSet presAssocID="{9DD44D11-386B-4F16-B664-242A936ED868}" presName="bgRect" presStyleLbl="node1" presStyleIdx="2" presStyleCnt="3" custLinFactNeighborX="278" custLinFactNeighborY="3223"/>
      <dgm:spPr/>
      <dgm:t>
        <a:bodyPr/>
        <a:lstStyle/>
        <a:p>
          <a:endParaRPr lang="fi-FI"/>
        </a:p>
      </dgm:t>
    </dgm:pt>
    <dgm:pt modelId="{0C02FB04-4BAF-4E27-BC20-4F6FA531A700}" type="pres">
      <dgm:prSet presAssocID="{9DD44D11-386B-4F16-B664-242A936ED86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EE4B674-6CB3-4C7F-A43C-B985FF7A2046}" type="pres">
      <dgm:prSet presAssocID="{9DD44D11-386B-4F16-B664-242A936ED86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40CE8C5D-DCD3-4E8D-8AAD-807870B90557}" type="presOf" srcId="{199A6FE6-AB42-449F-A010-437B2C88D5F7}" destId="{B5747E9A-9376-4869-ADEA-DF0F57DD4C2D}" srcOrd="1" destOrd="0" presId="urn:microsoft.com/office/officeart/2005/8/layout/hProcess7"/>
    <dgm:cxn modelId="{0A0EB38E-4DC7-4523-AA95-9BBE20CEDD15}" srcId="{C12B7362-C5D8-4F1D-BD1E-C44EF260DB69}" destId="{1512F239-2EDB-4946-9C89-1DCF8F5286A3}" srcOrd="2" destOrd="0" parTransId="{46439277-E034-4AFB-A0AB-7D10C1853BC1}" sibTransId="{EB0E41EC-740C-4873-AC9B-193ACD187F43}"/>
    <dgm:cxn modelId="{119ADF7C-8576-43BF-8464-170FB3A98293}" type="presOf" srcId="{C12B7362-C5D8-4F1D-BD1E-C44EF260DB69}" destId="{16C92D77-1907-410C-AD6F-DAEF3D50415E}" srcOrd="1" destOrd="0" presId="urn:microsoft.com/office/officeart/2005/8/layout/hProcess7"/>
    <dgm:cxn modelId="{E92351A5-B32E-40A5-BB99-54B47ACD2081}" type="presOf" srcId="{AF801B8D-8EEB-4BB5-91B0-E6F020393CCE}" destId="{8ABF6A01-5338-409D-B7A3-6DDCE9BBDD05}" srcOrd="0" destOrd="0" presId="urn:microsoft.com/office/officeart/2005/8/layout/hProcess7"/>
    <dgm:cxn modelId="{83A9587E-D78E-4D6D-ABB3-90E393D6D6E0}" type="presOf" srcId="{7259D274-EA65-4644-9018-231764421972}" destId="{DEE4B674-6CB3-4C7F-A43C-B985FF7A2046}" srcOrd="0" destOrd="1" presId="urn:microsoft.com/office/officeart/2005/8/layout/hProcess7"/>
    <dgm:cxn modelId="{49D1937C-4EA8-4CAE-AD27-ACA82E6EF1EB}" type="presOf" srcId="{F3D9AEB7-2FAC-4411-BE3D-4014B1DDCCA4}" destId="{8ABF6A01-5338-409D-B7A3-6DDCE9BBDD05}" srcOrd="0" destOrd="1" presId="urn:microsoft.com/office/officeart/2005/8/layout/hProcess7"/>
    <dgm:cxn modelId="{CA5B34CF-D6C0-4B0B-A62D-253EE5FEE7C6}" type="presOf" srcId="{2F709138-B1D3-4EB3-B815-B9B6B53AD2B5}" destId="{8ABF6A01-5338-409D-B7A3-6DDCE9BBDD05}" srcOrd="0" destOrd="3" presId="urn:microsoft.com/office/officeart/2005/8/layout/hProcess7"/>
    <dgm:cxn modelId="{5AA897E4-1F82-4EE5-B05B-D6761ADE21B0}" srcId="{B52DAA36-CDF0-420B-8576-DA56A5CCCBB1}" destId="{C12B7362-C5D8-4F1D-BD1E-C44EF260DB69}" srcOrd="0" destOrd="0" parTransId="{18EFCB6A-F8D0-4165-892E-327CCB158E98}" sibTransId="{596B10DA-9DA7-4F26-AB5D-65302B40211E}"/>
    <dgm:cxn modelId="{84854D0E-D361-43C0-A062-A21ECCA5FA8D}" srcId="{C12B7362-C5D8-4F1D-BD1E-C44EF260DB69}" destId="{2F709138-B1D3-4EB3-B815-B9B6B53AD2B5}" srcOrd="3" destOrd="0" parTransId="{871F1909-011C-4CFE-8430-EA508D9BBE36}" sibTransId="{B110B486-C580-48E0-AA34-22A9764B5A49}"/>
    <dgm:cxn modelId="{BE80D9A2-368D-4079-AA14-C673A5AD0D62}" type="presOf" srcId="{9DD44D11-386B-4F16-B664-242A936ED868}" destId="{CA01A1BC-4698-4865-B436-DED212EE28C7}" srcOrd="0" destOrd="0" presId="urn:microsoft.com/office/officeart/2005/8/layout/hProcess7"/>
    <dgm:cxn modelId="{273CBA15-B46C-4C7A-96C7-6F150311CF3F}" srcId="{199A6FE6-AB42-449F-A010-437B2C88D5F7}" destId="{F2829E43-395E-46B3-BE2C-0FB5305E8F55}" srcOrd="0" destOrd="0" parTransId="{42F39F59-61D3-4B40-B47E-A88D9097571D}" sibTransId="{53119FCF-E3DA-4360-97DA-942FC68C5ECB}"/>
    <dgm:cxn modelId="{94748356-0265-45C6-835C-6628D4439886}" srcId="{C12B7362-C5D8-4F1D-BD1E-C44EF260DB69}" destId="{AF801B8D-8EEB-4BB5-91B0-E6F020393CCE}" srcOrd="0" destOrd="0" parTransId="{5B4FBC7E-71E8-4FF9-A756-6E958167ABFD}" sibTransId="{463DB032-BB38-4968-9D0B-057494317782}"/>
    <dgm:cxn modelId="{C8022C5A-A02B-438D-AC61-C041761DF1B2}" type="presOf" srcId="{199A6FE6-AB42-449F-A010-437B2C88D5F7}" destId="{07533092-A445-44C7-A2BE-1516090C7924}" srcOrd="0" destOrd="0" presId="urn:microsoft.com/office/officeart/2005/8/layout/hProcess7"/>
    <dgm:cxn modelId="{97ABD9FD-2B92-4175-B263-74D1D3B135A7}" type="presOf" srcId="{9DD44D11-386B-4F16-B664-242A936ED868}" destId="{0C02FB04-4BAF-4E27-BC20-4F6FA531A700}" srcOrd="1" destOrd="0" presId="urn:microsoft.com/office/officeart/2005/8/layout/hProcess7"/>
    <dgm:cxn modelId="{33D9715D-AB65-47B7-A6E2-A91CF7C5303F}" srcId="{9DD44D11-386B-4F16-B664-242A936ED868}" destId="{9DA8E739-4248-408E-AAC0-ACB2FE76A51A}" srcOrd="0" destOrd="0" parTransId="{4C385B6A-258B-4412-AD7B-ED5D576F84A5}" sibTransId="{E7B3F530-D98A-4C22-9B72-3C5C0F8E5CCD}"/>
    <dgm:cxn modelId="{CE851289-E09F-4F8C-B890-02469E45CF79}" type="presOf" srcId="{C12B7362-C5D8-4F1D-BD1E-C44EF260DB69}" destId="{C3202D17-9D72-44A0-8655-F01BBF8BF73D}" srcOrd="0" destOrd="0" presId="urn:microsoft.com/office/officeart/2005/8/layout/hProcess7"/>
    <dgm:cxn modelId="{ACE4CD68-F038-4B45-B93C-17DA836C2280}" type="presOf" srcId="{9DA8E739-4248-408E-AAC0-ACB2FE76A51A}" destId="{DEE4B674-6CB3-4C7F-A43C-B985FF7A2046}" srcOrd="0" destOrd="0" presId="urn:microsoft.com/office/officeart/2005/8/layout/hProcess7"/>
    <dgm:cxn modelId="{5F5F92C1-5E05-4365-96D9-9C395CC3F029}" srcId="{9DD44D11-386B-4F16-B664-242A936ED868}" destId="{7259D274-EA65-4644-9018-231764421972}" srcOrd="1" destOrd="0" parTransId="{B8F47CC6-1E5A-48C4-9290-45ABBFE7501F}" sibTransId="{503819B6-41A7-4460-ACFD-CDCC2514FA61}"/>
    <dgm:cxn modelId="{EDAC7810-F280-444B-95F7-651B422F4EA5}" srcId="{B52DAA36-CDF0-420B-8576-DA56A5CCCBB1}" destId="{199A6FE6-AB42-449F-A010-437B2C88D5F7}" srcOrd="1" destOrd="0" parTransId="{4334D034-4A73-4C5B-86FD-68842282E68A}" sibTransId="{707F5ACC-0A8D-40CA-B224-FFC99E43695D}"/>
    <dgm:cxn modelId="{CF5EA7B7-C526-49FA-9AE5-5108F6F64814}" type="presOf" srcId="{1512F239-2EDB-4946-9C89-1DCF8F5286A3}" destId="{8ABF6A01-5338-409D-B7A3-6DDCE9BBDD05}" srcOrd="0" destOrd="2" presId="urn:microsoft.com/office/officeart/2005/8/layout/hProcess7"/>
    <dgm:cxn modelId="{D8151C25-A57B-4B4C-8976-2BB0D51DF4F1}" srcId="{C12B7362-C5D8-4F1D-BD1E-C44EF260DB69}" destId="{F3D9AEB7-2FAC-4411-BE3D-4014B1DDCCA4}" srcOrd="1" destOrd="0" parTransId="{B4E05465-A180-49D3-87F4-416C63F319AB}" sibTransId="{9223A31A-3E0E-445E-BAE3-8C2F048A9DC4}"/>
    <dgm:cxn modelId="{5DF10385-7193-49FC-BE6E-876BC0676145}" srcId="{B52DAA36-CDF0-420B-8576-DA56A5CCCBB1}" destId="{9DD44D11-386B-4F16-B664-242A936ED868}" srcOrd="2" destOrd="0" parTransId="{A4D40DF4-067C-4D41-830D-B7FDDA317063}" sibTransId="{20DBED4A-BEE4-4DA2-B447-D49E514153F0}"/>
    <dgm:cxn modelId="{1DD38A79-1435-48C9-9B66-B2606DCA6CC7}" type="presOf" srcId="{F2829E43-395E-46B3-BE2C-0FB5305E8F55}" destId="{7C8D95D2-E2C9-4427-86C6-4C55BF287626}" srcOrd="0" destOrd="0" presId="urn:microsoft.com/office/officeart/2005/8/layout/hProcess7"/>
    <dgm:cxn modelId="{2AE6109B-A2A1-4A11-82A5-6A29BD84DEF6}" type="presOf" srcId="{B52DAA36-CDF0-420B-8576-DA56A5CCCBB1}" destId="{5450B9F2-26BA-485F-8ABC-F61B4208450B}" srcOrd="0" destOrd="0" presId="urn:microsoft.com/office/officeart/2005/8/layout/hProcess7"/>
    <dgm:cxn modelId="{B0A1D589-8499-4E9D-A14F-BF152CD3C966}" type="presParOf" srcId="{5450B9F2-26BA-485F-8ABC-F61B4208450B}" destId="{DAE4F4DC-1E8E-4F11-BDEB-C5A200F6581A}" srcOrd="0" destOrd="0" presId="urn:microsoft.com/office/officeart/2005/8/layout/hProcess7"/>
    <dgm:cxn modelId="{5DDFD912-30C5-4D5B-B7CA-F00B7C3E44F2}" type="presParOf" srcId="{DAE4F4DC-1E8E-4F11-BDEB-C5A200F6581A}" destId="{C3202D17-9D72-44A0-8655-F01BBF8BF73D}" srcOrd="0" destOrd="0" presId="urn:microsoft.com/office/officeart/2005/8/layout/hProcess7"/>
    <dgm:cxn modelId="{31F7FD85-266E-44CC-8570-249329B02A0E}" type="presParOf" srcId="{DAE4F4DC-1E8E-4F11-BDEB-C5A200F6581A}" destId="{16C92D77-1907-410C-AD6F-DAEF3D50415E}" srcOrd="1" destOrd="0" presId="urn:microsoft.com/office/officeart/2005/8/layout/hProcess7"/>
    <dgm:cxn modelId="{90C2EEF3-D82C-48E7-8515-08B48AEAE5BB}" type="presParOf" srcId="{DAE4F4DC-1E8E-4F11-BDEB-C5A200F6581A}" destId="{8ABF6A01-5338-409D-B7A3-6DDCE9BBDD05}" srcOrd="2" destOrd="0" presId="urn:microsoft.com/office/officeart/2005/8/layout/hProcess7"/>
    <dgm:cxn modelId="{1854E348-5EEE-4204-9671-84AC1F979DB3}" type="presParOf" srcId="{5450B9F2-26BA-485F-8ABC-F61B4208450B}" destId="{68D443B6-E761-4DC7-87E4-25ABBFFEB2EB}" srcOrd="1" destOrd="0" presId="urn:microsoft.com/office/officeart/2005/8/layout/hProcess7"/>
    <dgm:cxn modelId="{965D1D16-DEE9-4840-AE17-5BA3885A274D}" type="presParOf" srcId="{5450B9F2-26BA-485F-8ABC-F61B4208450B}" destId="{12D33F14-9960-42D0-9987-AD8616FECCB7}" srcOrd="2" destOrd="0" presId="urn:microsoft.com/office/officeart/2005/8/layout/hProcess7"/>
    <dgm:cxn modelId="{F2FE911E-2170-4436-9A0A-FE769845DEB0}" type="presParOf" srcId="{12D33F14-9960-42D0-9987-AD8616FECCB7}" destId="{3C511E35-358B-4B7A-B9CE-5FECF1CF9141}" srcOrd="0" destOrd="0" presId="urn:microsoft.com/office/officeart/2005/8/layout/hProcess7"/>
    <dgm:cxn modelId="{D40CB1BE-D73A-4E4F-B738-2868A8835B77}" type="presParOf" srcId="{12D33F14-9960-42D0-9987-AD8616FECCB7}" destId="{99E5DD1A-6105-4738-A76C-CB2655F926DF}" srcOrd="1" destOrd="0" presId="urn:microsoft.com/office/officeart/2005/8/layout/hProcess7"/>
    <dgm:cxn modelId="{A2ECF838-22BD-45F2-9DCD-F23C8A1434C9}" type="presParOf" srcId="{12D33F14-9960-42D0-9987-AD8616FECCB7}" destId="{51C4AD50-F3C0-4901-894A-55416B32B79D}" srcOrd="2" destOrd="0" presId="urn:microsoft.com/office/officeart/2005/8/layout/hProcess7"/>
    <dgm:cxn modelId="{F0AEA7FE-5C9B-4182-BE3D-352A5B5FD8A3}" type="presParOf" srcId="{5450B9F2-26BA-485F-8ABC-F61B4208450B}" destId="{B4476F6F-C139-47AD-93FF-0C8E9836499E}" srcOrd="3" destOrd="0" presId="urn:microsoft.com/office/officeart/2005/8/layout/hProcess7"/>
    <dgm:cxn modelId="{BC27BF0D-E34B-4C91-9FED-596EFCF7E9E6}" type="presParOf" srcId="{5450B9F2-26BA-485F-8ABC-F61B4208450B}" destId="{E59373E6-D4AB-4D14-8C05-D63D7D428445}" srcOrd="4" destOrd="0" presId="urn:microsoft.com/office/officeart/2005/8/layout/hProcess7"/>
    <dgm:cxn modelId="{31CF8E77-B039-4994-B05A-C0DDE2256CFC}" type="presParOf" srcId="{E59373E6-D4AB-4D14-8C05-D63D7D428445}" destId="{07533092-A445-44C7-A2BE-1516090C7924}" srcOrd="0" destOrd="0" presId="urn:microsoft.com/office/officeart/2005/8/layout/hProcess7"/>
    <dgm:cxn modelId="{D03AD6F8-FD1A-4A7B-9DAB-AB953B173356}" type="presParOf" srcId="{E59373E6-D4AB-4D14-8C05-D63D7D428445}" destId="{B5747E9A-9376-4869-ADEA-DF0F57DD4C2D}" srcOrd="1" destOrd="0" presId="urn:microsoft.com/office/officeart/2005/8/layout/hProcess7"/>
    <dgm:cxn modelId="{368D1C1D-CDC5-4642-94C9-8C2848CCD469}" type="presParOf" srcId="{E59373E6-D4AB-4D14-8C05-D63D7D428445}" destId="{7C8D95D2-E2C9-4427-86C6-4C55BF287626}" srcOrd="2" destOrd="0" presId="urn:microsoft.com/office/officeart/2005/8/layout/hProcess7"/>
    <dgm:cxn modelId="{BCBD61E3-B963-4C37-B9AF-40F5250B6A6C}" type="presParOf" srcId="{5450B9F2-26BA-485F-8ABC-F61B4208450B}" destId="{521B4FF8-12A2-4C83-BCF6-749D5CBF3608}" srcOrd="5" destOrd="0" presId="urn:microsoft.com/office/officeart/2005/8/layout/hProcess7"/>
    <dgm:cxn modelId="{19469E0E-9A8A-4B4C-8044-375732121C68}" type="presParOf" srcId="{5450B9F2-26BA-485F-8ABC-F61B4208450B}" destId="{488482A9-17E2-4FEC-9A1F-C8591C501703}" srcOrd="6" destOrd="0" presId="urn:microsoft.com/office/officeart/2005/8/layout/hProcess7"/>
    <dgm:cxn modelId="{04A33ABA-F9E5-4D66-B834-928D0DA3B9F8}" type="presParOf" srcId="{488482A9-17E2-4FEC-9A1F-C8591C501703}" destId="{7960A41F-A12C-423C-B94A-68B5CDD19D9B}" srcOrd="0" destOrd="0" presId="urn:microsoft.com/office/officeart/2005/8/layout/hProcess7"/>
    <dgm:cxn modelId="{00BDDFE8-9338-42E8-9061-8FA1A90E0AA9}" type="presParOf" srcId="{488482A9-17E2-4FEC-9A1F-C8591C501703}" destId="{2EC50F0C-DC49-4701-8D63-DB66632A1211}" srcOrd="1" destOrd="0" presId="urn:microsoft.com/office/officeart/2005/8/layout/hProcess7"/>
    <dgm:cxn modelId="{1CD7C894-0856-41FC-B8DA-3B00E5AE63AE}" type="presParOf" srcId="{488482A9-17E2-4FEC-9A1F-C8591C501703}" destId="{B79FDFEC-2217-4A20-AC03-F553F805A1D8}" srcOrd="2" destOrd="0" presId="urn:microsoft.com/office/officeart/2005/8/layout/hProcess7"/>
    <dgm:cxn modelId="{357A7B09-638F-4EC1-B2A7-B676DD04F908}" type="presParOf" srcId="{5450B9F2-26BA-485F-8ABC-F61B4208450B}" destId="{6463A786-4E8D-4A43-B08A-90DBB843BEF1}" srcOrd="7" destOrd="0" presId="urn:microsoft.com/office/officeart/2005/8/layout/hProcess7"/>
    <dgm:cxn modelId="{0D127027-BCBF-4F6A-85E5-8BF405824441}" type="presParOf" srcId="{5450B9F2-26BA-485F-8ABC-F61B4208450B}" destId="{1FC6AEA4-9247-4A67-80A4-8F925B08F17E}" srcOrd="8" destOrd="0" presId="urn:microsoft.com/office/officeart/2005/8/layout/hProcess7"/>
    <dgm:cxn modelId="{FFA1FAA7-E677-4BC6-B100-443A40F975EC}" type="presParOf" srcId="{1FC6AEA4-9247-4A67-80A4-8F925B08F17E}" destId="{CA01A1BC-4698-4865-B436-DED212EE28C7}" srcOrd="0" destOrd="0" presId="urn:microsoft.com/office/officeart/2005/8/layout/hProcess7"/>
    <dgm:cxn modelId="{004B5F0D-EF0B-48CF-B705-0E6E8B706B3A}" type="presParOf" srcId="{1FC6AEA4-9247-4A67-80A4-8F925B08F17E}" destId="{0C02FB04-4BAF-4E27-BC20-4F6FA531A700}" srcOrd="1" destOrd="0" presId="urn:microsoft.com/office/officeart/2005/8/layout/hProcess7"/>
    <dgm:cxn modelId="{4D28BFF7-FA03-4E22-AFFF-B23AE54A750B}" type="presParOf" srcId="{1FC6AEA4-9247-4A67-80A4-8F925B08F17E}" destId="{DEE4B674-6CB3-4C7F-A43C-B985FF7A204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02D17-9D72-44A0-8655-F01BBF8BF73D}">
      <dsp:nvSpPr>
        <dsp:cNvPr id="0" name=""/>
        <dsp:cNvSpPr/>
      </dsp:nvSpPr>
      <dsp:spPr>
        <a:xfrm>
          <a:off x="0" y="0"/>
          <a:ext cx="3424758" cy="3251200"/>
        </a:xfrm>
        <a:prstGeom prst="roundRect">
          <a:avLst>
            <a:gd name="adj" fmla="val 5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lvl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900" kern="1200" dirty="0"/>
            <a:t>50 tuntia</a:t>
          </a:r>
        </a:p>
      </dsp:txBody>
      <dsp:txXfrm rot="16200000">
        <a:off x="-990516" y="990516"/>
        <a:ext cx="2665984" cy="684951"/>
      </dsp:txXfrm>
    </dsp:sp>
    <dsp:sp modelId="{8ABF6A01-5338-409D-B7A3-6DDCE9BBDD05}">
      <dsp:nvSpPr>
        <dsp:cNvPr id="0" name=""/>
        <dsp:cNvSpPr/>
      </dsp:nvSpPr>
      <dsp:spPr>
        <a:xfrm>
          <a:off x="684951" y="0"/>
          <a:ext cx="2551445" cy="32512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Kun opiskelija on ollut poissa 50 tuntia lukuvuoden aikana: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Ryhmäohjaaja on yhteydessä opiskelijaan ja huoltajaan </a:t>
          </a:r>
          <a:br>
            <a:rPr lang="fi-FI" sz="1400" kern="1200" dirty="0"/>
          </a:br>
          <a:r>
            <a:rPr lang="fi-FI" sz="1400" kern="1200" dirty="0"/>
            <a:t>(</a:t>
          </a:r>
          <a:r>
            <a:rPr lang="fi-FI" sz="1400" kern="1200" dirty="0" err="1"/>
            <a:t>viestitse</a:t>
          </a:r>
          <a:r>
            <a:rPr lang="fi-FI" sz="1400" kern="1200" dirty="0"/>
            <a:t> tai soittamalla).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Tavoitteena selvittää opiskelijan </a:t>
          </a:r>
          <a:r>
            <a:rPr lang="fi-FI" sz="1400" kern="1200" dirty="0" err="1"/>
            <a:t>poissolojen</a:t>
          </a:r>
          <a:r>
            <a:rPr lang="fi-FI" sz="1400" kern="1200" dirty="0"/>
            <a:t> syy, kokonaistilanne ja ilmaista huoli poissaolojen vaikutuksesta opiskeluun.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Tarvittaessa tarjotaan tukea opintoihin (tukiopetus, opinto-ohjaus, erityisopetus, oppilashuollon palvelut).</a:t>
          </a:r>
        </a:p>
      </dsp:txBody>
      <dsp:txXfrm>
        <a:off x="684951" y="0"/>
        <a:ext cx="2551445" cy="3251200"/>
      </dsp:txXfrm>
    </dsp:sp>
    <dsp:sp modelId="{07533092-A445-44C7-A2BE-1516090C7924}">
      <dsp:nvSpPr>
        <dsp:cNvPr id="0" name=""/>
        <dsp:cNvSpPr/>
      </dsp:nvSpPr>
      <dsp:spPr>
        <a:xfrm>
          <a:off x="3526379" y="0"/>
          <a:ext cx="3424758" cy="3251200"/>
        </a:xfrm>
        <a:prstGeom prst="roundRect">
          <a:avLst>
            <a:gd name="adj" fmla="val 5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lvl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900" kern="1200" dirty="0"/>
            <a:t>80 tuntia</a:t>
          </a:r>
        </a:p>
      </dsp:txBody>
      <dsp:txXfrm rot="16200000">
        <a:off x="2535862" y="990516"/>
        <a:ext cx="2665984" cy="684951"/>
      </dsp:txXfrm>
    </dsp:sp>
    <dsp:sp modelId="{99E5DD1A-6105-4738-A76C-CB2655F926DF}">
      <dsp:nvSpPr>
        <dsp:cNvPr id="0" name=""/>
        <dsp:cNvSpPr/>
      </dsp:nvSpPr>
      <dsp:spPr>
        <a:xfrm rot="5400000">
          <a:off x="3323787" y="2528647"/>
          <a:ext cx="477515" cy="513713"/>
        </a:xfrm>
        <a:prstGeom prst="flowChartExtra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8D95D2-E2C9-4427-86C6-4C55BF287626}">
      <dsp:nvSpPr>
        <dsp:cNvPr id="0" name=""/>
        <dsp:cNvSpPr/>
      </dsp:nvSpPr>
      <dsp:spPr>
        <a:xfrm>
          <a:off x="4211330" y="0"/>
          <a:ext cx="2551445" cy="32512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Kun opiskelija on ollut poissa 80 tuntia lukuvuoden aikana: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Opinto-ohjaaja on yhteydessä opiskelijaan ja huoltajaan </a:t>
          </a:r>
          <a:br>
            <a:rPr lang="fi-FI" sz="1400" kern="1200" dirty="0"/>
          </a:br>
          <a:r>
            <a:rPr lang="fi-FI" sz="1400" kern="1200" dirty="0"/>
            <a:t>(</a:t>
          </a:r>
          <a:r>
            <a:rPr lang="fi-FI" sz="1400" kern="1200" dirty="0" err="1"/>
            <a:t>viestitse</a:t>
          </a:r>
          <a:r>
            <a:rPr lang="fi-FI" sz="1400" kern="1200" dirty="0"/>
            <a:t> tai soittamalla).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Tavoitteena selvittää opiskelijan poissaolojen syy, kokonaistilanne ja ilmaista huoli poissaolojen vaikutuksesta opiskeluun.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Tarvittaessa tarjotaan tukea opintoihin (tukiopetus, opinto-ohjaus, erityisopetus, oppilashuollon palvelut).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/>
        </a:p>
      </dsp:txBody>
      <dsp:txXfrm>
        <a:off x="4211330" y="0"/>
        <a:ext cx="2551445" cy="3251200"/>
      </dsp:txXfrm>
    </dsp:sp>
    <dsp:sp modelId="{CA01A1BC-4698-4865-B436-DED212EE28C7}">
      <dsp:nvSpPr>
        <dsp:cNvPr id="0" name=""/>
        <dsp:cNvSpPr/>
      </dsp:nvSpPr>
      <dsp:spPr>
        <a:xfrm>
          <a:off x="7090841" y="0"/>
          <a:ext cx="3424758" cy="3251200"/>
        </a:xfrm>
        <a:prstGeom prst="roundRect">
          <a:avLst>
            <a:gd name="adj" fmla="val 5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lvl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900" kern="1200" dirty="0"/>
            <a:t>100 tuntia</a:t>
          </a:r>
        </a:p>
      </dsp:txBody>
      <dsp:txXfrm rot="16200000">
        <a:off x="6100325" y="990516"/>
        <a:ext cx="2665984" cy="684951"/>
      </dsp:txXfrm>
    </dsp:sp>
    <dsp:sp modelId="{2EC50F0C-DC49-4701-8D63-DB66632A1211}">
      <dsp:nvSpPr>
        <dsp:cNvPr id="0" name=""/>
        <dsp:cNvSpPr/>
      </dsp:nvSpPr>
      <dsp:spPr>
        <a:xfrm rot="5400000">
          <a:off x="6868412" y="2528647"/>
          <a:ext cx="477515" cy="513713"/>
        </a:xfrm>
        <a:prstGeom prst="flowChartExtra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E4B674-6CB3-4C7F-A43C-B985FF7A2046}">
      <dsp:nvSpPr>
        <dsp:cNvPr id="0" name=""/>
        <dsp:cNvSpPr/>
      </dsp:nvSpPr>
      <dsp:spPr>
        <a:xfrm>
          <a:off x="7775793" y="0"/>
          <a:ext cx="2551445" cy="32512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Kun opiskelija on ollut poissa 100 tuntia lukuvuoden aikana: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Opinto-ohjaaja kutsuu koolle opiskelijan, huoltajan (alle 18-vuotiaat opiskelijat), ryhmänohjaajan ja oppilashuollonedustajan sekä tarvittaessa erityisopettajan.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Tapaamisessa tehdään opintosuunnitelma , jonka tavoitteena on varmistaa opiskelijan opintojen eteneminen. Suunnitelmassa huomioidaan opiskelijan </a:t>
          </a:r>
          <a:r>
            <a:rPr lang="fi-FI" sz="1400" kern="1200" dirty="0" err="1"/>
            <a:t>kokonaisvaltaibnen</a:t>
          </a:r>
          <a:r>
            <a:rPr lang="fi-FI" sz="1400" kern="1200" dirty="0"/>
            <a:t> tuen tarve.</a:t>
          </a:r>
        </a:p>
      </dsp:txBody>
      <dsp:txXfrm>
        <a:off x="7775793" y="0"/>
        <a:ext cx="2551445" cy="3251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059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87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761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66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07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167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630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241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3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422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89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0127-C038-4955-AB62-4BBC8981EC96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E96C7-6997-43DB-8107-CF0134C2AC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787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Poissaoloihin puuttumisen malli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Janakkalan lukio</a:t>
            </a:r>
          </a:p>
        </p:txBody>
      </p:sp>
      <p:pic>
        <p:nvPicPr>
          <p:cNvPr id="4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FC28E4-30DB-4967-A429-1568F9099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24" y="-752"/>
            <a:ext cx="11811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9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Poissaoloihin puuttumisen malli</a:t>
            </a:r>
            <a:br>
              <a:rPr lang="fi-FI" dirty="0"/>
            </a:br>
            <a:r>
              <a:rPr lang="fi-FI" sz="1800" dirty="0"/>
              <a:t>Janakkalan lukio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290366"/>
              </p:ext>
            </p:extLst>
          </p:nvPr>
        </p:nvGraphicFramePr>
        <p:xfrm>
          <a:off x="838200" y="1690688"/>
          <a:ext cx="10515600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FC28E4-30DB-4967-A429-1568F9099D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424" y="-752"/>
            <a:ext cx="1181100" cy="923925"/>
          </a:xfrm>
          <a:prstGeom prst="rect">
            <a:avLst/>
          </a:prstGeom>
        </p:spPr>
      </p:pic>
      <p:sp>
        <p:nvSpPr>
          <p:cNvPr id="11" name="Pyöristetty suorakulmio 10"/>
          <p:cNvSpPr/>
          <p:nvPr/>
        </p:nvSpPr>
        <p:spPr>
          <a:xfrm>
            <a:off x="838200" y="5610225"/>
            <a:ext cx="10515600" cy="38100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oppivelvollisuuslaki 8§, 12§, opiskelijahuoltolaki 3§, 9§, 18§, lukiolaki 25 §, 31 §, LOPS 2021 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838200" y="5118894"/>
            <a:ext cx="10515600" cy="44661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/>
              <a:t>Ryhmäohjaajan velvollisuus on seurata opiskelijan poissaoloja säännöllisesti </a:t>
            </a:r>
            <a:br>
              <a:rPr lang="fi-FI" dirty="0"/>
            </a:br>
            <a:r>
              <a:rPr lang="fi-FI" dirty="0"/>
              <a:t>(LOPS 2021, Janakkalan lukion ohjaussuunnitelma)</a:t>
            </a:r>
          </a:p>
        </p:txBody>
      </p:sp>
    </p:spTree>
    <p:extLst>
      <p:ext uri="{BB962C8B-B14F-4D97-AF65-F5344CB8AC3E}">
        <p14:creationId xmlns:p14="http://schemas.microsoft.com/office/powerpoint/2010/main" val="186786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1560" y="4612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i-FI" sz="4000" dirty="0"/>
              <a:t>Heti huolen herätessä opiskelijan tilanteesta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/>
              <a:t>Mikäli ryhmänohjaaja, aineenopettaja tai muu lukion henkilökunta kokee opiskelijan tilanteen erityisen huolestuttavaksi hänen on toimittava heti opiskelijan tilanteen kohentamiseksi:</a:t>
            </a:r>
          </a:p>
          <a:p>
            <a:pPr marL="0" indent="0">
              <a:buNone/>
            </a:pPr>
            <a:endParaRPr lang="fi-FI" b="1" dirty="0"/>
          </a:p>
          <a:p>
            <a:r>
              <a:rPr lang="fi-FI" dirty="0"/>
              <a:t>Yhteydenotto suoraan terveydenhoitajaan, kuraattoriin tai psykologiin.</a:t>
            </a:r>
          </a:p>
          <a:p>
            <a:r>
              <a:rPr lang="fi-FI" dirty="0"/>
              <a:t>Muussa tapauksessa yhteydenotto opinto-ohjaajaan, joka kokoaa ns. moniammatillisen asiantuntijaryhmän (ns. yksilöllinen OHR) sivistystoimen ja perhekeskuksen työntekijöistä.</a:t>
            </a:r>
          </a:p>
          <a:p>
            <a:pPr fontAlgn="base"/>
            <a:r>
              <a:rPr lang="fi-FI" dirty="0"/>
              <a:t>Ryhmänohjaajan, aineenopettajan tai muun lukion henkilökuntaan kuuluvan rooli on tiedottaa tapauksesta.</a:t>
            </a:r>
          </a:p>
          <a:p>
            <a:pPr fontAlgn="base"/>
            <a:r>
              <a:rPr lang="fi-FI" dirty="0"/>
              <a:t>Opiskeluhuoltolaki 14§, 15§, 16§, 19§ ja 23§</a:t>
            </a:r>
          </a:p>
          <a:p>
            <a:pPr fontAlgn="base"/>
            <a:endParaRPr lang="fi-FI" b="0" dirty="0">
              <a:effectLst/>
            </a:endParaRPr>
          </a:p>
          <a:p>
            <a:pPr marL="0" indent="0" fontAlgn="base">
              <a:buNone/>
            </a:pPr>
            <a:r>
              <a:rPr lang="fi-FI" b="0" dirty="0">
                <a:effectLst/>
              </a:rPr>
              <a:t/>
            </a:r>
            <a:br>
              <a:rPr lang="fi-FI" b="0" dirty="0">
                <a:effectLst/>
              </a:rPr>
            </a:br>
            <a:endParaRPr lang="fi-FI" dirty="0"/>
          </a:p>
        </p:txBody>
      </p:sp>
      <p:pic>
        <p:nvPicPr>
          <p:cNvPr id="4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FC28E4-30DB-4967-A429-1568F9099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24" y="-752"/>
            <a:ext cx="11811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82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Poissaolojen pitkittyessä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endParaRPr lang="fi-FI" dirty="0"/>
          </a:p>
          <a:p>
            <a:pPr fontAlgn="base"/>
            <a:r>
              <a:rPr lang="fi-FI" dirty="0"/>
              <a:t>Ryhmänohjaajan vastuulla on seurata poissaolojen kertymistä.</a:t>
            </a:r>
          </a:p>
          <a:p>
            <a:pPr fontAlgn="base"/>
            <a:r>
              <a:rPr lang="fi-FI" dirty="0"/>
              <a:t>Ryhmänohjaaja tiedottaa suuresta poissaolojen määrästä ja poissaolon pitkittymisestä opinto-ohjaajaa. </a:t>
            </a:r>
          </a:p>
          <a:p>
            <a:pPr fontAlgn="base"/>
            <a:r>
              <a:rPr lang="fi-FI" dirty="0"/>
              <a:t>Opinto-ohjaaja kokoaa henkilökohtaisen opiskelijahuoltoryhmän, jossa opiskelijalle tehdään opintosuunnitelma opintojen </a:t>
            </a:r>
            <a:r>
              <a:rPr lang="fi-FI" dirty="0" err="1"/>
              <a:t>etenenemisen</a:t>
            </a:r>
            <a:r>
              <a:rPr lang="fi-FI" dirty="0"/>
              <a:t> varmistamiseksi. </a:t>
            </a:r>
          </a:p>
          <a:p>
            <a:pPr fontAlgn="base"/>
            <a:r>
              <a:rPr lang="fi-FI" dirty="0"/>
              <a:t>Mikäli opiskelija ei ilman perusteltua syytä noudata opintosuunnitelmaa, opiskelija voidaan katsoa eronneeksi.</a:t>
            </a:r>
          </a:p>
          <a:p>
            <a:pPr fontAlgn="base"/>
            <a:r>
              <a:rPr lang="fi-FI" dirty="0"/>
              <a:t>Mikäli opiskelija on poissa yhtäjaksoisesti ilman perusteltavaa syytä kuukauden, opinnot katsotaan keskeytyneeksi.</a:t>
            </a:r>
          </a:p>
          <a:p>
            <a:pPr fontAlgn="base"/>
            <a:r>
              <a:rPr lang="fi-FI" dirty="0"/>
              <a:t>Oppivelvollisuuslaki 8§,12§, opiskeluhuoltolaki 23§, nuorisolaki 10§ ja 11§, LOPS2021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FC28E4-30DB-4967-A429-1568F9099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24" y="-752"/>
            <a:ext cx="11811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0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2974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i-FI" sz="2800" dirty="0"/>
              <a:t>Opiskelijan velvollisuudet poissaolojen korvaamiseksi ja opintojen etenemisen varmistamiseksi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325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fi-FI" dirty="0"/>
              <a:t>Kursseihin liittyvät suoritusvaatimukset ovat samat kaikille opiskelijoille.</a:t>
            </a:r>
          </a:p>
          <a:p>
            <a:pPr fontAlgn="base"/>
            <a:r>
              <a:rPr lang="fi-FI" dirty="0"/>
              <a:t>Kurssin opettaja päättää oppiaine- ja opintojaksokohtaisesti, miten poissaolot korvataan.</a:t>
            </a:r>
          </a:p>
          <a:p>
            <a:pPr fontAlgn="base"/>
            <a:r>
              <a:rPr lang="fi-FI" dirty="0"/>
              <a:t>Opiskelijan velvollisuus on itse selvittää opettajalta, miten hän voi korvata poissaolonsa opintojaksolta (esim. </a:t>
            </a:r>
            <a:r>
              <a:rPr lang="fi-FI" dirty="0" err="1"/>
              <a:t>wilma</a:t>
            </a:r>
            <a:r>
              <a:rPr lang="fi-FI" dirty="0"/>
              <a:t>-viestillä tai asiasta opettajan kanssa juttelemalla).</a:t>
            </a:r>
          </a:p>
          <a:p>
            <a:pPr fontAlgn="base"/>
            <a:r>
              <a:rPr lang="fi-FI" dirty="0"/>
              <a:t>Lähtökohtaisesti opiskelijan on tehtävä kaikki opintojakson suoritukset.</a:t>
            </a:r>
          </a:p>
          <a:p>
            <a:pPr fontAlgn="base"/>
            <a:r>
              <a:rPr lang="fi-FI" dirty="0"/>
              <a:t>Poikkeustapauksissa opettajan on kuitenkin mahdollista arvioida opintojakso ja antaa </a:t>
            </a:r>
            <a:r>
              <a:rPr lang="fi-FI" dirty="0" err="1"/>
              <a:t>siirä</a:t>
            </a:r>
            <a:r>
              <a:rPr lang="fi-FI" dirty="0"/>
              <a:t> arvosana/suoritusmerkintä, vaikka yksittäisiä kurssisuorituksia puuttuisi. Tällöin puuttuvat kurssisuoritukset voivat vaikuttaa kurssiarviointiin.</a:t>
            </a:r>
          </a:p>
          <a:p>
            <a:pPr fontAlgn="base"/>
            <a:r>
              <a:rPr lang="fi-FI" dirty="0"/>
              <a:t>Koska osaamisen näyttöjä annetaan koko opintojakson ajan poissaolot voivat vaikuttaa kurssiarviointiin.</a:t>
            </a:r>
          </a:p>
          <a:p>
            <a:r>
              <a:rPr lang="fi-FI" dirty="0"/>
              <a:t>LOPS2019</a:t>
            </a:r>
          </a:p>
        </p:txBody>
      </p:sp>
      <p:pic>
        <p:nvPicPr>
          <p:cNvPr id="4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FC28E4-30DB-4967-A429-1568F9099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24" y="-752"/>
            <a:ext cx="11811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56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07D59C9A653874FAE31DCE476DA6B5B" ma:contentTypeVersion="10" ma:contentTypeDescription="Luo uusi asiakirja." ma:contentTypeScope="" ma:versionID="7b017bc3af30212d69d7ae90633552af">
  <xsd:schema xmlns:xsd="http://www.w3.org/2001/XMLSchema" xmlns:xs="http://www.w3.org/2001/XMLSchema" xmlns:p="http://schemas.microsoft.com/office/2006/metadata/properties" xmlns:ns3="c538a7dd-9bd4-42f4-89d6-0f3de705bf32" xmlns:ns4="b1c42eb6-516c-48e6-a2c5-8b9beb6b88fb" targetNamespace="http://schemas.microsoft.com/office/2006/metadata/properties" ma:root="true" ma:fieldsID="97c9218ae224167352aebeec530011cf" ns3:_="" ns4:_="">
    <xsd:import namespace="c538a7dd-9bd4-42f4-89d6-0f3de705bf32"/>
    <xsd:import namespace="b1c42eb6-516c-48e6-a2c5-8b9beb6b88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8a7dd-9bd4-42f4-89d6-0f3de705bf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42eb6-516c-48e6-a2c5-8b9beb6b8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85BF81-5EAF-4537-8F49-93F6F4EF35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6C04D8-43AF-478A-B562-8A0E7D7A0F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38a7dd-9bd4-42f4-89d6-0f3de705bf32"/>
    <ds:schemaRef ds:uri="b1c42eb6-516c-48e6-a2c5-8b9beb6b8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9A65A2-AB05-4A61-A6ED-EC6CEC3C96C4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538a7dd-9bd4-42f4-89d6-0f3de705bf32"/>
    <ds:schemaRef ds:uri="http://purl.org/dc/terms/"/>
    <ds:schemaRef ds:uri="http://schemas.openxmlformats.org/package/2006/metadata/core-properties"/>
    <ds:schemaRef ds:uri="b1c42eb6-516c-48e6-a2c5-8b9beb6b88f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452</Words>
  <Application>Microsoft Office PowerPoint</Application>
  <PresentationFormat>Laajakuva</PresentationFormat>
  <Paragraphs>46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Poissaoloihin puuttumisen malli </vt:lpstr>
      <vt:lpstr>Poissaoloihin puuttumisen malli Janakkalan lukio</vt:lpstr>
      <vt:lpstr>Heti huolen herätessä opiskelijan tilanteesta</vt:lpstr>
      <vt:lpstr>Poissaolojen pitkittyessä</vt:lpstr>
      <vt:lpstr>Opiskelijan velvollisuudet poissaolojen korvaamiseksi ja opintojen etenemisen varmistamiseksi</vt:lpstr>
    </vt:vector>
  </TitlesOfParts>
  <Company>Janakkalan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Poissaoloihin puuttumisen malli</dc:title>
  <dc:creator>Kaisa Sihvonen</dc:creator>
  <cp:lastModifiedBy>Ranta Riitta (Janakkala)</cp:lastModifiedBy>
  <cp:revision>20</cp:revision>
  <dcterms:created xsi:type="dcterms:W3CDTF">2022-02-23T10:40:49Z</dcterms:created>
  <dcterms:modified xsi:type="dcterms:W3CDTF">2024-09-09T10:32:15Z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0x010100507D59C9A653874FAE31DCE476DA6B5B</vt:lpwstr>
  </property>
</Properties>
</file>