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68" r:id="rId4"/>
    <p:sldId id="267" r:id="rId5"/>
    <p:sldId id="271" r:id="rId6"/>
    <p:sldId id="280" r:id="rId7"/>
    <p:sldId id="278" r:id="rId8"/>
    <p:sldId id="279" r:id="rId9"/>
    <p:sldId id="273" r:id="rId10"/>
    <p:sldId id="276" r:id="rId11"/>
    <p:sldId id="281" r:id="rId12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701"/>
  </p:normalViewPr>
  <p:slideViewPr>
    <p:cSldViewPr snapToGrid="0" snapToObjects="1">
      <p:cViewPr varScale="1">
        <p:scale>
          <a:sx n="69" d="100"/>
          <a:sy n="69" d="100"/>
        </p:scale>
        <p:origin x="7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55084-6076-8F44-B412-DD7C056C4A9C}" type="datetimeFigureOut">
              <a:rPr lang="fi-FI" smtClean="0"/>
              <a:t>3.5.2023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513B4-E193-7E40-896E-74BDA62440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85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13B4-E193-7E40-896E-74BDA624408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90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39FEB7-8DFB-5C4A-AF34-46ACA58DC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27" y="1310367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9BF459-29A8-F546-8EF5-E88DCFBE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7" y="3790041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A98A909-4715-714F-8285-7988E8586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9"/>
          <a:stretch/>
        </p:blipFill>
        <p:spPr>
          <a:xfrm>
            <a:off x="851230" y="1"/>
            <a:ext cx="1772154" cy="1399124"/>
          </a:xfrm>
          <a:prstGeom prst="rect">
            <a:avLst/>
          </a:prstGeom>
        </p:spPr>
      </p:pic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13F43A8B-1469-D14B-A017-3BE9DC23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BD2BB18-E50D-5A4B-A4F7-48BC8E4DDAD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3E4B2079-3561-EE45-BEC4-129FC8CD9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02B4FC2-422B-3940-A66B-9437E923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19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_otsikkodia_1_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A14811A-04BF-0F4E-B1C9-6F0A6D5D44D1}"/>
              </a:ext>
            </a:extLst>
          </p:cNvPr>
          <p:cNvSpPr/>
          <p:nvPr userDrawn="1"/>
        </p:nvSpPr>
        <p:spPr>
          <a:xfrm>
            <a:off x="851230" y="4624529"/>
            <a:ext cx="10338219" cy="852474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6DB1A57B-B565-BA4C-AC55-53A578E3E50F}"/>
              </a:ext>
            </a:extLst>
          </p:cNvPr>
          <p:cNvSpPr/>
          <p:nvPr userDrawn="1"/>
        </p:nvSpPr>
        <p:spPr>
          <a:xfrm>
            <a:off x="851230" y="5540901"/>
            <a:ext cx="10338219" cy="48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39FEB7-8DFB-5C4A-AF34-46ACA58DC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65" y="4670016"/>
            <a:ext cx="10084549" cy="740709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9BF459-29A8-F546-8EF5-E88DCFBE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65" y="5595015"/>
            <a:ext cx="10084549" cy="391727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13F43A8B-1469-D14B-A017-3BE9DC23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BD2BB18-E50D-5A4B-A4F7-48BC8E4DDAD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3E4B2079-3561-EE45-BEC4-129FC8CD9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02B4FC2-422B-3940-A66B-9437E923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5832AB1-53F2-BB46-8D50-A13FBAC76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9"/>
          <a:stretch/>
        </p:blipFill>
        <p:spPr>
          <a:xfrm>
            <a:off x="851230" y="1"/>
            <a:ext cx="1772154" cy="1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5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_otsikkodia_2_ri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13F43A8B-1469-D14B-A017-3BE9DC23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BD2BB18-E50D-5A4B-A4F7-48BC8E4DDAD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3E4B2079-3561-EE45-BEC4-129FC8CD9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02B4FC2-422B-3940-A66B-9437E923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B5F6E9F-FC68-B544-B881-16CB9886E799}"/>
              </a:ext>
            </a:extLst>
          </p:cNvPr>
          <p:cNvSpPr/>
          <p:nvPr userDrawn="1"/>
        </p:nvSpPr>
        <p:spPr>
          <a:xfrm>
            <a:off x="851230" y="3684984"/>
            <a:ext cx="10338219" cy="1401903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71D3D62-A5CD-BC46-9D2D-F7444F9A8191}"/>
              </a:ext>
            </a:extLst>
          </p:cNvPr>
          <p:cNvSpPr/>
          <p:nvPr userDrawn="1"/>
        </p:nvSpPr>
        <p:spPr>
          <a:xfrm>
            <a:off x="851230" y="5150785"/>
            <a:ext cx="10338219" cy="85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C51FF43-F9F2-C348-B1A7-51E5BE988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65" y="3684984"/>
            <a:ext cx="10084549" cy="1399125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60BC3D7C-A908-EB4F-A783-B0C7F3B39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64" y="5201584"/>
            <a:ext cx="10084549" cy="74004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012EA0D-5C45-B145-8E46-C89F7C698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9"/>
          <a:stretch/>
        </p:blipFill>
        <p:spPr>
          <a:xfrm>
            <a:off x="851230" y="1"/>
            <a:ext cx="1772154" cy="1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B7FE9-3F71-2746-9559-3ADFBED2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8094133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2BF6B-8C0F-D549-9532-49353710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5"/>
            <a:ext cx="8309888" cy="375507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893996B-653B-9A47-965C-B73572DAC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74E06A4C-AFB1-3B41-BF24-1EE956B6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394D59F5-9A0C-144D-BAAF-2B7F15104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1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2BF6B-8C0F-D549-9532-49353710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6"/>
            <a:ext cx="4874216" cy="371303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14582F-E516-B04F-8071-CE44333EA0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75255" y="2393475"/>
            <a:ext cx="4874216" cy="371303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AD43D7EC-A6DA-4D47-92E0-DC887291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8094133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F899705-654C-9443-A210-D6020DB88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CEC3F1D1-F798-0E40-B123-C81E9CD0AD6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58640501-5840-1347-BA3D-C49778D2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17B27D7B-7873-5A45-82B0-9EC21F33A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7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tipalsta ja kaavio tai muu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4">
            <a:extLst>
              <a:ext uri="{FF2B5EF4-FFF2-40B4-BE49-F238E27FC236}">
                <a16:creationId xmlns:a16="http://schemas.microsoft.com/office/drawing/2014/main" id="{F98766C7-CA43-E64D-A5E8-258A246D8D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84950" y="1208253"/>
            <a:ext cx="4501683" cy="477242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687D65F3-44C5-F24D-84F2-139BF9C3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6" y="877325"/>
            <a:ext cx="6047718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2824495D-FA4E-3642-9C77-F903D1F99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2D80754-CAF5-8241-BDC0-8FDC5C00E512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1BAEF84-570F-B246-AF2B-B92BDD5BB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C3D7A232-BFDA-AA43-B8BE-0EFD2AA6F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381EBB0-35B8-1448-8B48-731B234F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7"/>
            <a:ext cx="5679858" cy="358719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90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tipal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59CC4A7-E653-044D-99B3-995BC57BC1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5825" y="1207119"/>
            <a:ext cx="4456176" cy="5146679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E27979DD-E1CE-494E-B1B8-6AB87977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6740141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87313715-CE66-6E46-9E9D-D1CCE2381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D551A893-20B1-1049-8C75-B0737784C75E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E029E020-4763-5F4B-BEE2-3D6FF27D2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FDC224BC-A42D-4749-8EB2-1F3BE88E1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AA1A0FFA-91A5-464F-BE21-670797B8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7"/>
            <a:ext cx="5679858" cy="358719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5858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ipalsta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59CC4A7-E653-044D-99B3-995BC57BC1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5825" y="1208253"/>
            <a:ext cx="4456176" cy="2511632"/>
          </a:xfrm>
        </p:spPr>
        <p:txBody>
          <a:bodyPr/>
          <a:lstStyle/>
          <a:p>
            <a:endParaRPr lang="fi-FI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A26D874A-AD14-8D4E-A37C-EDD96C916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35825" y="3834028"/>
            <a:ext cx="4456176" cy="2517466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89D458D9-2F8F-8146-ABDE-C326C18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6583747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CEC3445D-4F8E-C94E-998F-9BA359151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9380930E-C5F7-A646-939B-C8DF3330DE88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04AD8F4B-C732-BB48-9848-5E8500C3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E8D90EB5-C712-BB48-B49A-BBFD0C304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E83D055F-1F4B-DB43-ACC8-6D52C1BF7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7"/>
            <a:ext cx="5679858" cy="358719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604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59CC4A7-E653-044D-99B3-995BC57BC1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210213"/>
            <a:ext cx="12192001" cy="5147302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B561AA3F-68D9-354C-AAC1-5C62C80E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20" y="-197709"/>
            <a:ext cx="8094133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7EE54BE8-A184-A847-A060-E2E4CDF22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213F4BFF-C002-4F49-895A-CF6F9A8C688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4BCCA896-EB23-8D4B-B20B-E3D555023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5BDE434E-B97D-3940-9A4B-5CEAEF724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693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F0C81D8-E4BC-F446-9489-C54FD10A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408854-2F7B-6449-BA3E-2316965B0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38A3F-E574-F847-8021-58035298B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F8762143-A660-B847-AD04-33FCE5128086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40FD05-5958-6541-BBDF-02257FEF9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A1A668-6CA4-5F43-AF1D-268F12930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FA1B3B-15D9-4345-A780-18D4090F3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32081"/>
          <a:stretch/>
        </p:blipFill>
        <p:spPr>
          <a:xfrm>
            <a:off x="851230" y="0"/>
            <a:ext cx="1772154" cy="981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199BEE7-C48C-CE4D-A2D5-0BDE18F098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116612" y="138601"/>
            <a:ext cx="893940" cy="87666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A3BFD8-87E4-284B-A0CE-0E01DEE11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94616"/>
          <a:stretch/>
        </p:blipFill>
        <p:spPr>
          <a:xfrm>
            <a:off x="853148" y="6283517"/>
            <a:ext cx="1772154" cy="77788"/>
          </a:xfrm>
          <a:prstGeom prst="rect">
            <a:avLst/>
          </a:prstGeom>
        </p:spPr>
      </p:pic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ABE603CC-419A-9E4F-AF71-645693A7157A}"/>
              </a:ext>
            </a:extLst>
          </p:cNvPr>
          <p:cNvCxnSpPr>
            <a:cxnSpLocks/>
          </p:cNvCxnSpPr>
          <p:nvPr userDrawn="1"/>
        </p:nvCxnSpPr>
        <p:spPr>
          <a:xfrm>
            <a:off x="0" y="6356351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55" r:id="rId6"/>
    <p:sldLayoutId id="2147483652" r:id="rId7"/>
    <p:sldLayoutId id="2147483654" r:id="rId8"/>
    <p:sldLayoutId id="2147483653" r:id="rId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22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95202F-F34C-944A-8BCC-1D18308F7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26" y="1310367"/>
            <a:ext cx="11415774" cy="2387600"/>
          </a:xfrm>
        </p:spPr>
        <p:txBody>
          <a:bodyPr>
            <a:normAutofit/>
          </a:bodyPr>
          <a:lstStyle/>
          <a:p>
            <a:r>
              <a:rPr lang="fi-FI" sz="4000" dirty="0"/>
              <a:t>Matkalla Unicefin lapsiystävälliseksi kunnaksi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9529B9-278C-E443-8ACA-7F051ABC7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Varhaiskasvatus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23D57DD-6FF0-448F-8A00-8C584B80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58" y="105625"/>
            <a:ext cx="2398542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794CF-64F6-488D-A64C-B8BD1BEA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926718"/>
            <a:ext cx="8094133" cy="900782"/>
          </a:xfrm>
        </p:spPr>
        <p:txBody>
          <a:bodyPr/>
          <a:lstStyle/>
          <a:p>
            <a:r>
              <a:rPr lang="fi-FI" dirty="0" smtClean="0"/>
              <a:t>Yhteenveto 1 / 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EDCBCC-87E2-443F-B04B-5A8EA189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9" y="2109750"/>
            <a:ext cx="9854728" cy="3943839"/>
          </a:xfrm>
        </p:spPr>
        <p:txBody>
          <a:bodyPr>
            <a:noAutofit/>
          </a:bodyPr>
          <a:lstStyle/>
          <a:p>
            <a:r>
              <a:rPr lang="fi-FI" sz="1600" dirty="0" smtClean="0"/>
              <a:t>Sekä </a:t>
            </a:r>
            <a:r>
              <a:rPr lang="fi-FI" sz="1600" dirty="0"/>
              <a:t>lapset että huoltajat ovat pääosin tyytyväisiä Janakkalan </a:t>
            </a:r>
            <a:r>
              <a:rPr lang="fi-FI" sz="1600" dirty="0" smtClean="0"/>
              <a:t>kunnan sekä yksityiseen varhaiskasvatukseen</a:t>
            </a:r>
          </a:p>
          <a:p>
            <a:pPr lvl="1"/>
            <a:r>
              <a:rPr lang="fi-FI" sz="1600" dirty="0" smtClean="0"/>
              <a:t>Kiitosta annettiin toiminnan </a:t>
            </a:r>
            <a:r>
              <a:rPr lang="fi-FI" sz="1600" dirty="0"/>
              <a:t>monipuolisuudesta, ammattitaitoisesta henkilöstöstä, hyvästä yhteistyöstä kodin ja </a:t>
            </a:r>
            <a:r>
              <a:rPr lang="fi-FI" sz="1600" dirty="0" smtClean="0"/>
              <a:t>varhaiskasvatuksen </a:t>
            </a:r>
            <a:r>
              <a:rPr lang="fi-FI" sz="1600" dirty="0"/>
              <a:t>välillä sekä lämpimästä </a:t>
            </a:r>
            <a:r>
              <a:rPr lang="fi-FI" sz="1600" dirty="0" smtClean="0"/>
              <a:t>vuorovaikutuksesta</a:t>
            </a:r>
          </a:p>
          <a:p>
            <a:pPr marL="457189" lvl="1" indent="0">
              <a:buNone/>
            </a:pPr>
            <a:endParaRPr lang="fi-FI" sz="1600" dirty="0"/>
          </a:p>
          <a:p>
            <a:r>
              <a:rPr lang="fi-FI" sz="1600" dirty="0"/>
              <a:t>”Ihana, lämmin aidosti välittävä henkilökunta”</a:t>
            </a:r>
          </a:p>
          <a:p>
            <a:r>
              <a:rPr lang="fi-FI" sz="1600" dirty="0"/>
              <a:t>”Ammattitaitoisia, empaattisia ja lämpimiä aikuisia vastassa joka päivä!”</a:t>
            </a:r>
          </a:p>
          <a:p>
            <a:r>
              <a:rPr lang="fi-FI" sz="1600" dirty="0"/>
              <a:t>”Kokonaisuus toimii</a:t>
            </a:r>
            <a:r>
              <a:rPr lang="fi-FI" sz="1600" dirty="0" smtClean="0"/>
              <a:t>”</a:t>
            </a: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85AA91-32BB-4696-91ED-E224ACC533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CAF94A-626C-48DD-8393-2A0311FD8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Lapsiystävällinen kunta –malli: nykytilan kartoitus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7E721-60DF-4703-AAC4-E87C70B8E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28B5132-8878-475E-BC4E-4AFF5C88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736" y="105625"/>
            <a:ext cx="2097263" cy="20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1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794CF-64F6-488D-A64C-B8BD1BEA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926718"/>
            <a:ext cx="8094133" cy="900782"/>
          </a:xfrm>
        </p:spPr>
        <p:txBody>
          <a:bodyPr/>
          <a:lstStyle/>
          <a:p>
            <a:r>
              <a:rPr lang="fi-FI" dirty="0" smtClean="0"/>
              <a:t>Yhteenveto 2 / 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EDCBCC-87E2-443F-B04B-5A8EA189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1827500"/>
            <a:ext cx="9854728" cy="44123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400" dirty="0"/>
          </a:p>
          <a:p>
            <a:r>
              <a:rPr lang="fi-FI" sz="1600" dirty="0" smtClean="0"/>
              <a:t>Asiakastyytyväisyyskyselyt </a:t>
            </a:r>
            <a:r>
              <a:rPr lang="fi-FI" sz="1600" dirty="0"/>
              <a:t>toteutetaan </a:t>
            </a:r>
            <a:r>
              <a:rPr lang="fi-FI" sz="1600" dirty="0" smtClean="0"/>
              <a:t>jatkossakin </a:t>
            </a:r>
            <a:r>
              <a:rPr lang="fi-FI" sz="1600" dirty="0"/>
              <a:t>1 – 2 kertaa / vuodessa</a:t>
            </a:r>
          </a:p>
          <a:p>
            <a:r>
              <a:rPr lang="fi-FI" sz="1600" dirty="0"/>
              <a:t>Lasten osallisuutta toiminnan arvioinnissa ja kehittämisessä vahvistetaan toteuttamalla </a:t>
            </a:r>
            <a:r>
              <a:rPr lang="fi-FI" sz="1600" dirty="0" smtClean="0"/>
              <a:t>lasten </a:t>
            </a:r>
            <a:r>
              <a:rPr lang="fi-FI" sz="1600" dirty="0"/>
              <a:t>kyselyjä jatkossa </a:t>
            </a:r>
            <a:r>
              <a:rPr lang="fi-FI" sz="1600" dirty="0" smtClean="0"/>
              <a:t> 1 – 2 kertaa / vuodessa </a:t>
            </a:r>
            <a:endParaRPr lang="fi-FI" sz="1600" dirty="0"/>
          </a:p>
          <a:p>
            <a:pPr lvl="1"/>
            <a:r>
              <a:rPr lang="fi-FI" sz="1600" dirty="0"/>
              <a:t>Kyselyjen tuloksia hyödynnetään </a:t>
            </a:r>
            <a:r>
              <a:rPr lang="fi-FI" sz="1600" dirty="0" smtClean="0"/>
              <a:t>varhaiskasvatuksessa</a:t>
            </a:r>
            <a:endParaRPr lang="fi-FI" sz="1600" dirty="0"/>
          </a:p>
          <a:p>
            <a:pPr lvl="1"/>
            <a:r>
              <a:rPr lang="fi-FI" sz="1600" dirty="0"/>
              <a:t>Tuloksista nostetaan esille vahvuudet ja onnistumiset sekä kehittämiskohteet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85AA91-32BB-4696-91ED-E224ACC533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CAF94A-626C-48DD-8393-2A0311FD8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Lapsiystävällinen kunta –malli: nykytilan kartoitus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77E721-60DF-4703-AAC4-E87C70B8E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28B5132-8878-475E-BC4E-4AFF5C88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736" y="105625"/>
            <a:ext cx="2097263" cy="20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AEC03E-F39E-42DE-8AAB-D970A546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Kyselyt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A27476-F96E-4B4A-BAC8-C71FF974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4" y="2393476"/>
            <a:ext cx="11168885" cy="3587200"/>
          </a:xfrm>
        </p:spPr>
        <p:txBody>
          <a:bodyPr>
            <a:normAutofit lnSpcReduction="10000"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Sähköiseen asiakastyytyväisyysk</a:t>
            </a:r>
            <a:r>
              <a:rPr lang="fi-FI" b="0" i="0" u="none" strike="noStrike" dirty="0" smtClean="0">
                <a:effectLst/>
              </a:rPr>
              <a:t>yselyyn osallistui kunnallisen ja yksityisen varhaiskasvatuksen asiakasperheitä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Lasten kyselyt toteutettiin kunnallisessa varhaiskasvatuksessa</a:t>
            </a:r>
            <a:endParaRPr lang="fi-FI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i-FI" dirty="0" smtClean="0"/>
              <a:t>Päiväkotiyksiköisen välillä oli ryhmäkohtaista vaihtelua kyselyn toteuttamisessa huomioiden lasten ikä- ja kehitystaso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i-FI" dirty="0" smtClean="0"/>
              <a:t>Yksityinen </a:t>
            </a:r>
            <a:r>
              <a:rPr lang="fi-FI" dirty="0"/>
              <a:t>varhaiskasvatus toteuttaa </a:t>
            </a:r>
            <a:r>
              <a:rPr lang="fi-FI" dirty="0" smtClean="0"/>
              <a:t>lasten kyselyt itsenäisesti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dirty="0" smtClean="0"/>
              <a:t>Painopiste </a:t>
            </a:r>
            <a:r>
              <a:rPr lang="fi-FI" dirty="0"/>
              <a:t>varhaiskasvatuksessa on </a:t>
            </a:r>
            <a:r>
              <a:rPr lang="fi-FI" dirty="0" smtClean="0"/>
              <a:t>erityisesti </a:t>
            </a:r>
            <a:r>
              <a:rPr lang="fi-FI" dirty="0"/>
              <a:t>lasten osallisuudessa, tunnetaidoissa, vuorovaikutuksessa, luontotoiminnassa ja liikkumisessa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i-FI" b="0" i="0" u="none" strike="noStrike" dirty="0">
              <a:effectLst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4CBF2E-9ECF-4BF6-A185-52255A8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E46799-4D70-498B-B96E-68F23AA98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Lapsiystävällinen kunta –malli: nykytilan kartoitus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627B9-1375-4992-946A-737DE9726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428F8DB-A3FE-4B62-B179-C5905BA9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994" y="105625"/>
            <a:ext cx="2218006" cy="22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5E0BF-95BC-45DB-B161-FE8E4511A2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Vuorovaikutus ja ilmapiiri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652142-B29C-42D8-9F73-942086D015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D2BB18-E50D-5A4B-A4F7-48BC8E4DDAD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8543D5-0D1D-4E19-BDB5-A54B2A0B0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Lapsiystävällinen kunta –malli: nykytilan kartoitus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E6DB76-9ABC-490E-8E48-96AC4FC31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0DF528-B701-43B7-A07E-5970EE79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58" y="105625"/>
            <a:ext cx="2398542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1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1DBF0A-6A3D-4E68-A1E2-62F79DBF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1136056"/>
            <a:ext cx="8363133" cy="771130"/>
          </a:xfrm>
        </p:spPr>
        <p:txBody>
          <a:bodyPr/>
          <a:lstStyle/>
          <a:p>
            <a:r>
              <a:rPr lang="fi-FI" dirty="0"/>
              <a:t>Vuorovaikutus ja </a:t>
            </a:r>
            <a:r>
              <a:rPr lang="fi-FI" dirty="0" smtClean="0"/>
              <a:t>ilmapiiri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DFD0D-4016-41B6-8B50-FD92B6FD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4" y="2076919"/>
            <a:ext cx="10559285" cy="3755077"/>
          </a:xfrm>
        </p:spPr>
        <p:txBody>
          <a:bodyPr>
            <a:noAutofit/>
          </a:bodyPr>
          <a:lstStyle/>
          <a:p>
            <a:r>
              <a:rPr lang="fi-FI" sz="1800" dirty="0"/>
              <a:t>Lapset viihtyvät varhaiskasvatuksessa</a:t>
            </a:r>
          </a:p>
          <a:p>
            <a:pPr marL="685782" lvl="2">
              <a:spcBef>
                <a:spcPts val="1000"/>
              </a:spcBef>
            </a:pPr>
            <a:r>
              <a:rPr lang="fi-FI" sz="1800" dirty="0"/>
              <a:t>Lapset kohdataan yksilöllisesti</a:t>
            </a:r>
          </a:p>
          <a:p>
            <a:pPr lvl="1"/>
            <a:r>
              <a:rPr lang="fi-FI" sz="1800" dirty="0" smtClean="0"/>
              <a:t>Lapset huomioidaan varhaiskasvatuspaikkaan saapuessa ja kotiin lähtiessä </a:t>
            </a:r>
          </a:p>
          <a:p>
            <a:pPr lvl="1"/>
            <a:r>
              <a:rPr lang="fi-FI" sz="1800" dirty="0" smtClean="0"/>
              <a:t>Lapset kertovat, että varhaiskasvatuksen aikuiset ja äiti / isä ovat ystävällisiä toisilleen</a:t>
            </a:r>
            <a:endParaRPr lang="fi-FI" sz="1800" dirty="0"/>
          </a:p>
          <a:p>
            <a:r>
              <a:rPr lang="fi-FI" sz="1800" dirty="0" smtClean="0"/>
              <a:t>Aikuisilta </a:t>
            </a:r>
            <a:r>
              <a:rPr lang="fi-FI" sz="1800" dirty="0"/>
              <a:t>saa tukea ja apua, kun </a:t>
            </a:r>
            <a:r>
              <a:rPr lang="fi-FI" sz="1800" dirty="0" smtClean="0"/>
              <a:t>tarvitsee</a:t>
            </a:r>
            <a:endParaRPr lang="fi-FI" sz="1800" dirty="0"/>
          </a:p>
          <a:p>
            <a:pPr lvl="1"/>
            <a:r>
              <a:rPr lang="fi-FI" sz="1800" dirty="0"/>
              <a:t>Lapset kokevat, että aikuiset kuuntelevat heitä</a:t>
            </a:r>
          </a:p>
          <a:p>
            <a:endParaRPr lang="fi-FI" sz="1800" dirty="0"/>
          </a:p>
          <a:p>
            <a:r>
              <a:rPr lang="fi-FI" sz="1800" dirty="0" smtClean="0"/>
              <a:t>”No joo, en </a:t>
            </a:r>
            <a:r>
              <a:rPr lang="fi-FI" sz="1800" dirty="0" err="1" smtClean="0"/>
              <a:t>haluis</a:t>
            </a:r>
            <a:r>
              <a:rPr lang="fi-FI" sz="1800" dirty="0" smtClean="0"/>
              <a:t> lähtee täältä pois”</a:t>
            </a:r>
            <a:endParaRPr lang="fi-FI" sz="1800" dirty="0"/>
          </a:p>
          <a:p>
            <a:r>
              <a:rPr lang="fi-FI" sz="1800" dirty="0"/>
              <a:t>”</a:t>
            </a:r>
            <a:r>
              <a:rPr lang="fi-FI" sz="1800" dirty="0" smtClean="0"/>
              <a:t>Tykkään tulla, täällä on hauska olla”</a:t>
            </a:r>
          </a:p>
          <a:p>
            <a:r>
              <a:rPr lang="fi-FI" sz="1800" dirty="0" smtClean="0"/>
              <a:t>”Lapsi menee hoitoon mielellään ja on iloinen kotiin lähtiessään. Lapsi viihtyy ja on onnellinen”</a:t>
            </a:r>
            <a:endParaRPr lang="fi-FI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583E9A-B8EF-4546-8314-EAE12B22E0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F074DB-D40D-4F79-A660-BC7A3A1A7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Lapsiystävällinen kunta –malli: nykytilan kartoitus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34421F-1D0B-48E1-8C26-A64EE7339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08CC64B-AD40-4BB8-B19A-F2EC7DC3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58" y="105625"/>
            <a:ext cx="2398542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1DBF0A-6A3D-4E68-A1E2-62F79DBF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Kasvatusyhteistyö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DFD0D-4016-41B6-8B50-FD92B6FD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4" y="2393475"/>
            <a:ext cx="11397485" cy="3755077"/>
          </a:xfrm>
        </p:spPr>
        <p:txBody>
          <a:bodyPr>
            <a:noAutofit/>
          </a:bodyPr>
          <a:lstStyle/>
          <a:p>
            <a:r>
              <a:rPr lang="fi-FI" sz="1600" dirty="0"/>
              <a:t>Huoltajien mielestä varhaiskasvatuspaikan ja perheen välinen yhteistyö on </a:t>
            </a:r>
            <a:r>
              <a:rPr lang="fi-FI" sz="1600" dirty="0" smtClean="0"/>
              <a:t>toimivaa</a:t>
            </a:r>
          </a:p>
          <a:p>
            <a:pPr lvl="1"/>
            <a:r>
              <a:rPr lang="fi-FI" sz="1600" dirty="0" smtClean="0"/>
              <a:t>Kohtaamiset </a:t>
            </a:r>
            <a:r>
              <a:rPr lang="fi-FI" sz="1600" dirty="0"/>
              <a:t>perheen kanssa (erityisesti haku- ja vientitilanteet) ovat olleet positiivisia: aikuiset ovat </a:t>
            </a:r>
            <a:r>
              <a:rPr lang="fi-FI" sz="1600" dirty="0" smtClean="0"/>
              <a:t>lempeitä ja </a:t>
            </a:r>
            <a:r>
              <a:rPr lang="fi-FI" sz="1600" dirty="0"/>
              <a:t>kivoja, joten lapsen on mukava tulla </a:t>
            </a:r>
            <a:r>
              <a:rPr lang="fi-FI" sz="1600" dirty="0" smtClean="0"/>
              <a:t>päiväkotiin</a:t>
            </a:r>
          </a:p>
          <a:p>
            <a:pPr lvl="1"/>
            <a:r>
              <a:rPr lang="fi-FI" sz="1600" dirty="0" smtClean="0"/>
              <a:t>Yhteistyö koetaan avoimeksi</a:t>
            </a:r>
            <a:endParaRPr lang="fi-FI" sz="1600" dirty="0"/>
          </a:p>
          <a:p>
            <a:pPr lvl="1"/>
            <a:r>
              <a:rPr lang="fi-FI" sz="1600" dirty="0" smtClean="0"/>
              <a:t>Hoitajat </a:t>
            </a:r>
            <a:r>
              <a:rPr lang="fi-FI" sz="1600" dirty="0"/>
              <a:t>saavat kiitosta tärkeästä ja arvokkaasta työstä, jota he </a:t>
            </a:r>
            <a:r>
              <a:rPr lang="fi-FI" sz="1600" dirty="0" smtClean="0"/>
              <a:t>tekevät</a:t>
            </a:r>
            <a:endParaRPr lang="fi-FI" sz="1600" dirty="0"/>
          </a:p>
          <a:p>
            <a:r>
              <a:rPr lang="fi-FI" sz="1600" dirty="0"/>
              <a:t>Lapset saavat tarvitsemaansa </a:t>
            </a:r>
            <a:r>
              <a:rPr lang="fi-FI" sz="1600" dirty="0" smtClean="0"/>
              <a:t>tukea</a:t>
            </a:r>
          </a:p>
          <a:p>
            <a:pPr marL="0" indent="0">
              <a:buNone/>
            </a:pPr>
            <a:endParaRPr lang="fi-FI" sz="1600" dirty="0"/>
          </a:p>
          <a:p>
            <a:pPr lvl="1"/>
            <a:r>
              <a:rPr lang="fi-FI" sz="1600" dirty="0" smtClean="0"/>
              <a:t>”Kuulumisten vaihdot ja molemminpuolinen viestintä on sujuvaa”</a:t>
            </a:r>
          </a:p>
          <a:p>
            <a:pPr lvl="1"/>
            <a:r>
              <a:rPr lang="fi-FI" sz="1600" dirty="0" smtClean="0"/>
              <a:t>”Kaikki on toiminut hyvin”</a:t>
            </a:r>
          </a:p>
          <a:p>
            <a:pPr lvl="1"/>
            <a:r>
              <a:rPr lang="fi-FI" sz="1600" dirty="0" smtClean="0"/>
              <a:t>”Koen, että lapseni saavat tarpeellisen tuen tarvitsemiinsa asioihin ja henkilökunta tekee ammattimaisia huomioita lapsistani heidän kehitykseensä liittyen”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583E9A-B8EF-4546-8314-EAE12B22E0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F074DB-D40D-4F79-A660-BC7A3A1A7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Lapsiystävällinen kunta –malli: nykytilan kartoitus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34421F-1D0B-48E1-8C26-A64EE7339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99B1DDE-788B-4BF0-AE59-485EAE6F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57" y="50590"/>
            <a:ext cx="2398542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8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E016B7-1499-40F3-A996-4C1D5CE71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Leikki ja kaverit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E736EA-4C66-4565-9312-39E780C410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D2BB18-E50D-5A4B-A4F7-48BC8E4DDAD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ACD671-4803-4C65-B97B-9C508A845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841330-0F26-4260-92E5-BD9751C06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962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B79D54-5E90-420E-BB08-8BC18768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1053389"/>
            <a:ext cx="8094133" cy="966619"/>
          </a:xfrm>
        </p:spPr>
        <p:txBody>
          <a:bodyPr/>
          <a:lstStyle/>
          <a:p>
            <a:r>
              <a:rPr lang="fi-FI" dirty="0"/>
              <a:t>Leikki ja kaverit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F71840-3122-448F-AD11-B54677BF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4" y="2188650"/>
            <a:ext cx="10151781" cy="4021955"/>
          </a:xfrm>
        </p:spPr>
        <p:txBody>
          <a:bodyPr>
            <a:normAutofit fontScale="25000" lnSpcReduction="20000"/>
          </a:bodyPr>
          <a:lstStyle/>
          <a:p>
            <a:r>
              <a:rPr lang="fi-FI" sz="6400" dirty="0" smtClean="0"/>
              <a:t>Lasten mielestä leikkiminen sisällä ja ulkona on mieluisaa</a:t>
            </a:r>
          </a:p>
          <a:p>
            <a:pPr lvl="1"/>
            <a:r>
              <a:rPr lang="fi-FI" sz="6400" dirty="0" smtClean="0"/>
              <a:t>Lapset kokevat, että he saavat pääasiassa valita oman leikin. Pieni osa lapsista kertoi, että usein kaveri päättää leikin.</a:t>
            </a:r>
          </a:p>
          <a:p>
            <a:pPr lvl="1"/>
            <a:r>
              <a:rPr lang="fi-FI" sz="6400" dirty="0" smtClean="0"/>
              <a:t>Lapset kertovat, että saavat leikkiä vauhdikkaita leikkejä ulkona</a:t>
            </a:r>
            <a:endParaRPr lang="fi-FI" sz="6400" dirty="0"/>
          </a:p>
          <a:p>
            <a:r>
              <a:rPr lang="fi-FI" sz="6400" dirty="0" smtClean="0"/>
              <a:t>Lapsille </a:t>
            </a:r>
            <a:r>
              <a:rPr lang="fi-FI" sz="6400" dirty="0"/>
              <a:t>on tarjolla paljon erilaista </a:t>
            </a:r>
            <a:r>
              <a:rPr lang="fi-FI" sz="6400" dirty="0" smtClean="0"/>
              <a:t>tekemistä</a:t>
            </a:r>
          </a:p>
          <a:p>
            <a:pPr lvl="1"/>
            <a:r>
              <a:rPr lang="fi-FI" sz="6400" dirty="0" smtClean="0"/>
              <a:t>Erityisesti metsäretket ovat lasten mieleen</a:t>
            </a:r>
          </a:p>
          <a:p>
            <a:pPr lvl="1"/>
            <a:r>
              <a:rPr lang="fi-FI" sz="6400" dirty="0" smtClean="0"/>
              <a:t>Ulkoilua on riittävästi </a:t>
            </a:r>
          </a:p>
          <a:p>
            <a:r>
              <a:rPr lang="fi-FI" sz="6400" dirty="0" smtClean="0"/>
              <a:t>Miltei </a:t>
            </a:r>
            <a:r>
              <a:rPr lang="fi-FI" sz="6400" dirty="0"/>
              <a:t>kaikki lapset kertoivat heillä olevan kavereita</a:t>
            </a:r>
          </a:p>
          <a:p>
            <a:pPr marL="0" indent="0">
              <a:buNone/>
            </a:pPr>
            <a:endParaRPr lang="fi-FI" sz="6400" dirty="0"/>
          </a:p>
          <a:p>
            <a:r>
              <a:rPr lang="fi-FI" sz="6400" dirty="0"/>
              <a:t>”On kivaa vaan leikkiä kavereiden kanssa”</a:t>
            </a:r>
          </a:p>
          <a:p>
            <a:r>
              <a:rPr lang="fi-FI" sz="6400" dirty="0" smtClean="0"/>
              <a:t>”Ulkona saa leikkiä vauhdikkaita leikkejä, sisällä ei ettei </a:t>
            </a:r>
            <a:r>
              <a:rPr lang="fi-FI" sz="6400" dirty="0" err="1" smtClean="0"/>
              <a:t>mee</a:t>
            </a:r>
            <a:r>
              <a:rPr lang="fi-FI" sz="6400" dirty="0" smtClean="0"/>
              <a:t> rikki”</a:t>
            </a:r>
            <a:endParaRPr lang="fi-FI" sz="6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EA58A9-C1E0-424C-83C5-D0FE9F6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1A6713-E61B-4F32-9C0C-254842B3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E743F4-9ACC-43B8-8BD0-A05332FAB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990899-49E1-49DC-A219-21D74BB0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58" y="0"/>
            <a:ext cx="2398542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E0A4B8-2D70-4DB5-8DC7-79DA3DA54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75C29A-1440-4D73-AB8F-96ACBE0268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D2BB18-E50D-5A4B-A4F7-48BC8E4DDAD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2B19E7-26EC-42A9-A87D-8984D3D1B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C390BE-81F7-4A50-814F-4EAF45968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1FB23AD-3DBE-4CA3-BAF5-13DE63EA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58" y="105625"/>
            <a:ext cx="2398542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594E7-94D1-4723-A121-3446B281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Kehittämistoiveet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CC2465-08AE-4874-B52C-78275E4F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4" y="2393475"/>
            <a:ext cx="10178285" cy="3755077"/>
          </a:xfrm>
        </p:spPr>
        <p:txBody>
          <a:bodyPr>
            <a:normAutofit/>
          </a:bodyPr>
          <a:lstStyle/>
          <a:p>
            <a:r>
              <a:rPr lang="fi-FI" dirty="0" smtClean="0"/>
              <a:t>Lapset</a:t>
            </a:r>
          </a:p>
          <a:p>
            <a:pPr lvl="1"/>
            <a:r>
              <a:rPr lang="fi-FI" dirty="0" smtClean="0"/>
              <a:t>Digilaitteiden käytön lisääminen</a:t>
            </a:r>
          </a:p>
          <a:p>
            <a:pPr lvl="1"/>
            <a:r>
              <a:rPr lang="fi-FI" dirty="0" smtClean="0"/>
              <a:t>Lyhemmät lepohetket</a:t>
            </a:r>
          </a:p>
          <a:p>
            <a:pPr lvl="1"/>
            <a:r>
              <a:rPr lang="fi-FI" dirty="0" smtClean="0"/>
              <a:t>Vauhdikkaiden leikkien mahdollistaminen monipuolisemmin</a:t>
            </a:r>
          </a:p>
          <a:p>
            <a:pPr lvl="1"/>
            <a:r>
              <a:rPr lang="fi-FI" dirty="0" smtClean="0"/>
              <a:t>Mahdollisuus vaikuttaa toiminnan sisältöön (lasten osallisuus)</a:t>
            </a:r>
          </a:p>
          <a:p>
            <a:r>
              <a:rPr lang="fi-FI" dirty="0" smtClean="0"/>
              <a:t>Perheet</a:t>
            </a:r>
          </a:p>
          <a:p>
            <a:pPr lvl="1"/>
            <a:r>
              <a:rPr lang="fi-FI" dirty="0" smtClean="0"/>
              <a:t>Lapsen varhaiskasvatuspäivästä sekä varhaiskasvatuspaikan asioista / toiminnasta tiedottaminen</a:t>
            </a:r>
            <a:endParaRPr lang="fi-FI" dirty="0"/>
          </a:p>
          <a:p>
            <a:pPr lvl="1"/>
            <a:r>
              <a:rPr lang="fi-FI" dirty="0" smtClean="0"/>
              <a:t>Monipuolisempaa ulkoilua (esim. lähiympäristön hyödyntäminen)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1424D8-60A2-4C1D-BA63-8629FBC7E8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F24F51-AE19-3F44-85FC-8A39850C4A5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71C688-C4AC-4D9D-A21E-3689BC9EF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Lapsiystävällinen kunta –malli: nykytilan kartoitus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336F9B-7E3B-4C46-8949-230406EAC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B08922-B72C-6D47-8A3D-7DE2D029B536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FF45FE7-7CDF-4E84-8C40-AE346DE8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58" y="-5067"/>
            <a:ext cx="2398542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1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Janakka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615"/>
      </a:accent1>
      <a:accent2>
        <a:srgbClr val="ED7D31"/>
      </a:accent2>
      <a:accent3>
        <a:srgbClr val="FFC000"/>
      </a:accent3>
      <a:accent4>
        <a:srgbClr val="706F6F"/>
      </a:accent4>
      <a:accent5>
        <a:srgbClr val="A5A5A5"/>
      </a:accent5>
      <a:accent6>
        <a:srgbClr val="C6C6C6"/>
      </a:accent6>
      <a:hlink>
        <a:srgbClr val="DB2615"/>
      </a:hlink>
      <a:folHlink>
        <a:srgbClr val="A7261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523</Words>
  <Application>Microsoft Office PowerPoint</Application>
  <PresentationFormat>Laajakuva</PresentationFormat>
  <Paragraphs>96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Office-teema</vt:lpstr>
      <vt:lpstr>Matkalla Unicefin lapsiystävälliseksi kunnaksi</vt:lpstr>
      <vt:lpstr>Kyselyt</vt:lpstr>
      <vt:lpstr>Vuorovaikutus ja ilmapiiri</vt:lpstr>
      <vt:lpstr>Vuorovaikutus ja ilmapiiri</vt:lpstr>
      <vt:lpstr>Kasvatusyhteistyö</vt:lpstr>
      <vt:lpstr>Leikki ja kaverit</vt:lpstr>
      <vt:lpstr>Leikki ja kaverit</vt:lpstr>
      <vt:lpstr>Lopuksi</vt:lpstr>
      <vt:lpstr>Kehittämistoiveet</vt:lpstr>
      <vt:lpstr>Yhteenveto 1 / 2</vt:lpstr>
      <vt:lpstr>Yhteenveto 2 /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Janakkala</dc:title>
  <dc:creator>Jari Numminen</dc:creator>
  <cp:lastModifiedBy>Ranta Riitta (Janakkala)</cp:lastModifiedBy>
  <cp:revision>92</cp:revision>
  <dcterms:created xsi:type="dcterms:W3CDTF">2019-10-22T07:40:58Z</dcterms:created>
  <dcterms:modified xsi:type="dcterms:W3CDTF">2023-05-03T04:03:51Z</dcterms:modified>
</cp:coreProperties>
</file>