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732" r:id="rId4"/>
  </p:sldMasterIdLst>
  <p:notesMasterIdLst>
    <p:notesMasterId r:id="rId28"/>
  </p:notesMasterIdLst>
  <p:handoutMasterIdLst>
    <p:handoutMasterId r:id="rId29"/>
  </p:handoutMasterIdLst>
  <p:sldIdLst>
    <p:sldId id="362" r:id="rId5"/>
    <p:sldId id="363" r:id="rId6"/>
    <p:sldId id="378" r:id="rId7"/>
    <p:sldId id="389" r:id="rId8"/>
    <p:sldId id="385" r:id="rId9"/>
    <p:sldId id="398" r:id="rId10"/>
    <p:sldId id="380" r:id="rId11"/>
    <p:sldId id="376" r:id="rId12"/>
    <p:sldId id="377" r:id="rId13"/>
    <p:sldId id="387" r:id="rId14"/>
    <p:sldId id="406" r:id="rId15"/>
    <p:sldId id="405" r:id="rId16"/>
    <p:sldId id="407" r:id="rId17"/>
    <p:sldId id="391" r:id="rId18"/>
    <p:sldId id="393" r:id="rId19"/>
    <p:sldId id="394" r:id="rId20"/>
    <p:sldId id="395" r:id="rId21"/>
    <p:sldId id="399" r:id="rId22"/>
    <p:sldId id="400" r:id="rId23"/>
    <p:sldId id="402" r:id="rId24"/>
    <p:sldId id="401" r:id="rId25"/>
    <p:sldId id="403" r:id="rId26"/>
    <p:sldId id="404" r:id="rId27"/>
  </p:sldIdLst>
  <p:sldSz cx="12192000" cy="6858000"/>
  <p:notesSz cx="6858000" cy="9144000"/>
  <p:embeddedFontLst>
    <p:embeddedFont>
      <p:font typeface="Montserrat Medium" panose="020B0604020202020204" charset="0"/>
      <p:regular r:id="rId30"/>
      <p:italic r:id="rId31"/>
    </p:embeddedFont>
    <p:embeddedFont>
      <p:font typeface="Montserrat" panose="020B0604020202020204" charset="0"/>
      <p:regular r:id="rId32"/>
      <p:bold r:id="rId33"/>
      <p:italic r:id="rId34"/>
      <p:boldItalic r:id="rId35"/>
    </p:embeddedFont>
    <p:embeddedFont>
      <p:font typeface="Montserrat Light" panose="020B0604020202020204" charset="0"/>
      <p:regular r:id="rId36"/>
      <p:italic r:id="rId37"/>
    </p:embeddedFont>
    <p:embeddedFont>
      <p:font typeface="Calibri" panose="020F0502020204030204" pitchFamily="34" charset="0"/>
      <p:regular r:id="rId38"/>
      <p:bold r:id="rId39"/>
      <p:italic r:id="rId40"/>
      <p:boldItalic r:id="rId41"/>
    </p:embeddedFont>
    <p:embeddedFont>
      <p:font typeface="Gentium Basic" panose="020B0604020202020204" charset="0"/>
      <p:regular r:id="rId42"/>
      <p:bold r:id="rId43"/>
      <p:italic r:id="rId44"/>
      <p:boldItalic r:id="rId45"/>
    </p:embeddedFont>
    <p:embeddedFont>
      <p:font typeface="STIXGeneral-Regular" charset="2"/>
      <p:regular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hjeet" id="{237B5470-90A0-49C1-A5A9-EB1AA4349A30}">
          <p14:sldIdLst/>
        </p14:section>
        <p14:section name="Yritysesittely" id="{4677B539-A1DF-47BC-B2AE-5C8F703710C5}">
          <p14:sldIdLst>
            <p14:sldId id="362"/>
            <p14:sldId id="363"/>
            <p14:sldId id="378"/>
            <p14:sldId id="389"/>
            <p14:sldId id="385"/>
            <p14:sldId id="398"/>
            <p14:sldId id="380"/>
            <p14:sldId id="376"/>
            <p14:sldId id="377"/>
            <p14:sldId id="387"/>
            <p14:sldId id="406"/>
            <p14:sldId id="405"/>
            <p14:sldId id="407"/>
            <p14:sldId id="391"/>
            <p14:sldId id="393"/>
            <p14:sldId id="394"/>
            <p14:sldId id="395"/>
            <p14:sldId id="399"/>
            <p14:sldId id="400"/>
            <p14:sldId id="402"/>
            <p14:sldId id="401"/>
            <p14:sldId id="403"/>
            <p14:sldId id="40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 id="2" name="Husu, Sini" initials="HS" lastIdx="3" clrIdx="1">
    <p:extLst>
      <p:ext uri="{19B8F6BF-5375-455C-9EA6-DF929625EA0E}">
        <p15:presenceInfo xmlns:p15="http://schemas.microsoft.com/office/powerpoint/2012/main" userId="S::sini.husu@wsp.com::862381e7-f5c5-47f4-87d5-2e2f9ca7cbec" providerId="AD"/>
      </p:ext>
    </p:extLst>
  </p:cmAuthor>
  <p:cmAuthor id="3" name="Möttönen, Anna" initials="MA" lastIdx="4" clrIdx="2">
    <p:extLst>
      <p:ext uri="{19B8F6BF-5375-455C-9EA6-DF929625EA0E}">
        <p15:presenceInfo xmlns:p15="http://schemas.microsoft.com/office/powerpoint/2012/main" userId="S::anna.mottonen@wsp.com::1865851f-1234-4c50-9a91-d91061534017" providerId="AD"/>
      </p:ext>
    </p:extLst>
  </p:cmAuthor>
  <p:cmAuthor id="4" name="Iso-Markku, Mira" initials="IM" lastIdx="2" clrIdx="3">
    <p:extLst>
      <p:ext uri="{19B8F6BF-5375-455C-9EA6-DF929625EA0E}">
        <p15:presenceInfo xmlns:p15="http://schemas.microsoft.com/office/powerpoint/2012/main" userId="S::mira.iso-markku@wsp.com::302406ee-7a63-40a2-a19f-2ce90e6ddb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423A"/>
    <a:srgbClr val="D9D9D6"/>
    <a:srgbClr val="EFECEA"/>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546" autoAdjust="0"/>
    <p:restoredTop sz="94660"/>
  </p:normalViewPr>
  <p:slideViewPr>
    <p:cSldViewPr snapToGrid="0">
      <p:cViewPr>
        <p:scale>
          <a:sx n="100" d="100"/>
          <a:sy n="100" d="100"/>
        </p:scale>
        <p:origin x="82" y="-2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41"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12/28/2022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Title + 2 Images v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5D0A4D8-26FE-934D-B2CF-D19103D592A8}"/>
              </a:ext>
              <a:ext uri="{C183D7F6-B498-43B3-948B-1728B52AA6E4}">
                <adec:decorative xmlns:adec="http://schemas.microsoft.com/office/drawing/2017/decorative" xmlns="" val="1"/>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13" name="Text Placeholder 10">
            <a:extLst>
              <a:ext uri="{FF2B5EF4-FFF2-40B4-BE49-F238E27FC236}">
                <a16:creationId xmlns:a16="http://schemas.microsoft.com/office/drawing/2014/main" id="{8E5A06BB-021B-4825-A36A-30C2B4491A5C}"/>
              </a:ext>
            </a:extLst>
          </p:cNvPr>
          <p:cNvSpPr>
            <a:spLocks noGrp="1"/>
          </p:cNvSpPr>
          <p:nvPr>
            <p:ph type="body" sz="quarter" idx="13" hasCustomPrompt="1"/>
          </p:nvPr>
        </p:nvSpPr>
        <p:spPr>
          <a:xfrm>
            <a:off x="144354" y="6586786"/>
            <a:ext cx="2510293" cy="915331"/>
          </a:xfrm>
          <a:prstGeom prst="rect">
            <a:avLst/>
          </a:prstGeom>
        </p:spPr>
        <p:txBody>
          <a:bodyPr>
            <a:noAutofit/>
          </a:bodyPr>
          <a:lstStyle>
            <a:lvl1pPr marL="0" indent="0" algn="l">
              <a:buNone/>
              <a:defRPr sz="900">
                <a:solidFill>
                  <a:schemeClr val="accent2"/>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9" name="Espace réservé de la date 20">
            <a:extLst>
              <a:ext uri="{FF2B5EF4-FFF2-40B4-BE49-F238E27FC236}">
                <a16:creationId xmlns:a16="http://schemas.microsoft.com/office/drawing/2014/main" id="{9F04BAC4-8BE3-E347-8926-ECCBB391CFA8}"/>
              </a:ext>
            </a:extLst>
          </p:cNvPr>
          <p:cNvSpPr>
            <a:spLocks noGrp="1"/>
          </p:cNvSpPr>
          <p:nvPr>
            <p:ph type="dt" sz="half" idx="2"/>
          </p:nvPr>
        </p:nvSpPr>
        <p:spPr>
          <a:xfrm>
            <a:off x="1774825" y="6103886"/>
            <a:ext cx="4051209" cy="312789"/>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fi-FI" sz="1000" noProof="0"/>
          </a:p>
        </p:txBody>
      </p:sp>
      <p:sp>
        <p:nvSpPr>
          <p:cNvPr id="8" name="Picture Placeholder 29">
            <a:extLst>
              <a:ext uri="{FF2B5EF4-FFF2-40B4-BE49-F238E27FC236}">
                <a16:creationId xmlns:a16="http://schemas.microsoft.com/office/drawing/2014/main" id="{11903149-E037-C443-952F-3BF3D57207FF}"/>
              </a:ext>
              <a:ext uri="{C183D7F6-B498-43B3-948B-1728B52AA6E4}">
                <adec:decorative xmlns:adec="http://schemas.microsoft.com/office/drawing/2017/decorative" xmlns="" val="1"/>
              </a:ext>
            </a:extLst>
          </p:cNvPr>
          <p:cNvSpPr>
            <a:spLocks noGrp="1"/>
          </p:cNvSpPr>
          <p:nvPr>
            <p:ph type="pic" sz="quarter" idx="25" hasCustomPrompt="1"/>
          </p:nvPr>
        </p:nvSpPr>
        <p:spPr>
          <a:xfrm>
            <a:off x="699" y="0"/>
            <a:ext cx="12190602"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fi-FI" noProof="0" err="1"/>
              <a:t>Insert</a:t>
            </a:r>
            <a:r>
              <a:rPr lang="fi-FI" noProof="0"/>
              <a:t> </a:t>
            </a:r>
            <a:r>
              <a:rPr lang="fi-FI" noProof="0" err="1"/>
              <a:t>hero</a:t>
            </a:r>
            <a:r>
              <a:rPr lang="fi-FI" noProof="0"/>
              <a:t> image </a:t>
            </a:r>
            <a:r>
              <a:rPr lang="fi-FI" noProof="0" err="1"/>
              <a:t>here</a:t>
            </a:r>
            <a:endParaRPr lang="fi-FI" noProof="0"/>
          </a:p>
        </p:txBody>
      </p:sp>
      <p:sp>
        <p:nvSpPr>
          <p:cNvPr id="7" name="Picture Placeholder 29">
            <a:extLst>
              <a:ext uri="{FF2B5EF4-FFF2-40B4-BE49-F238E27FC236}">
                <a16:creationId xmlns:a16="http://schemas.microsoft.com/office/drawing/2014/main" id="{CE11DECB-288A-BE4A-A7F7-2A53FA7A6870}"/>
              </a:ext>
              <a:ext uri="{C183D7F6-B498-43B3-948B-1728B52AA6E4}">
                <adec:decorative xmlns:adec="http://schemas.microsoft.com/office/drawing/2017/decorative" xmlns="" val="1"/>
              </a:ext>
            </a:extLst>
          </p:cNvPr>
          <p:cNvSpPr>
            <a:spLocks noGrp="1"/>
          </p:cNvSpPr>
          <p:nvPr>
            <p:ph type="pic" sz="quarter" idx="24" hasCustomPrompt="1"/>
          </p:nvPr>
        </p:nvSpPr>
        <p:spPr>
          <a:xfrm>
            <a:off x="6096000" y="2106079"/>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2120486"/>
            <a:ext cx="4051209" cy="2818459"/>
          </a:xfrm>
        </p:spPr>
        <p:txBody>
          <a:bodyPr anchor="t">
            <a:normAutofit/>
          </a:bodyPr>
          <a:lstStyle>
            <a:lvl1pPr>
              <a:defRPr sz="4400" b="1" i="0">
                <a:latin typeface="Montserrat" pitchFamily="2" charset="77"/>
              </a:defRPr>
            </a:lvl1pPr>
          </a:lstStyle>
          <a:p>
            <a:r>
              <a:rPr lang="fi-FI" noProof="0" dirty="0" err="1"/>
              <a:t>Insert</a:t>
            </a:r>
            <a:r>
              <a:rPr lang="fi-FI" noProof="0" dirty="0"/>
              <a:t> </a:t>
            </a:r>
            <a:r>
              <a:rPr lang="fi-FI" noProof="0" dirty="0" err="1"/>
              <a:t>presentation</a:t>
            </a:r>
            <a:r>
              <a:rPr lang="fi-FI" noProof="0" dirty="0"/>
              <a:t> </a:t>
            </a:r>
            <a:r>
              <a:rPr lang="fi-FI" noProof="0" dirty="0" err="1"/>
              <a:t>title</a:t>
            </a:r>
            <a:r>
              <a:rPr lang="fi-FI" noProof="0" dirty="0"/>
              <a:t> </a:t>
            </a:r>
            <a:r>
              <a:rPr lang="fi-FI" noProof="0" dirty="0" err="1"/>
              <a:t>here</a:t>
            </a:r>
            <a:endParaRPr lang="fi-FI" noProof="0" dirty="0"/>
          </a:p>
        </p:txBody>
      </p:sp>
      <p:pic>
        <p:nvPicPr>
          <p:cNvPr id="10" name="Graphique 9">
            <a:extLst>
              <a:ext uri="{FF2B5EF4-FFF2-40B4-BE49-F238E27FC236}">
                <a16:creationId xmlns:a16="http://schemas.microsoft.com/office/drawing/2014/main" id="{541DC31D-9F3A-904E-82ED-23F4A3AC057A}"/>
              </a:ext>
              <a:ext uri="{C183D7F6-B498-43B3-948B-1728B52AA6E4}">
                <adec:decorative xmlns:adec="http://schemas.microsoft.com/office/drawing/2017/decorative" xmlns=""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r="44488" b="45876"/>
          <a:stretch/>
        </p:blipFill>
        <p:spPr>
          <a:xfrm>
            <a:off x="7644456" y="0"/>
            <a:ext cx="4547544" cy="2106079"/>
          </a:xfrm>
          <a:prstGeom prst="rect">
            <a:avLst/>
          </a:prstGeom>
        </p:spPr>
      </p:pic>
      <p:sp>
        <p:nvSpPr>
          <p:cNvPr id="16" name="Sous-titre 2">
            <a:extLst>
              <a:ext uri="{FF2B5EF4-FFF2-40B4-BE49-F238E27FC236}">
                <a16:creationId xmlns:a16="http://schemas.microsoft.com/office/drawing/2014/main" id="{E8A38392-795E-D840-BD2D-E077C72164A6}"/>
              </a:ext>
            </a:extLst>
          </p:cNvPr>
          <p:cNvSpPr>
            <a:spLocks noGrp="1"/>
          </p:cNvSpPr>
          <p:nvPr>
            <p:ph type="subTitle" idx="1" hasCustomPrompt="1"/>
          </p:nvPr>
        </p:nvSpPr>
        <p:spPr>
          <a:xfrm>
            <a:off x="1774798" y="5144015"/>
            <a:ext cx="4051236" cy="948810"/>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err="1"/>
              <a:t>Insert</a:t>
            </a:r>
            <a:r>
              <a:rPr lang="fi-FI" noProof="0"/>
              <a:t> </a:t>
            </a:r>
            <a:r>
              <a:rPr lang="fi-FI" noProof="0" err="1"/>
              <a:t>sub-title</a:t>
            </a:r>
            <a:r>
              <a:rPr lang="fi-FI" noProof="0"/>
              <a:t> and/</a:t>
            </a:r>
            <a:r>
              <a:rPr lang="fi-FI" noProof="0" err="1"/>
              <a:t>or</a:t>
            </a:r>
            <a:r>
              <a:rPr lang="fi-FI" noProof="0"/>
              <a:t> </a:t>
            </a:r>
            <a:r>
              <a:rPr lang="fi-FI" noProof="0" err="1"/>
              <a:t>speakers</a:t>
            </a:r>
            <a:r>
              <a:rPr lang="fi-FI" noProof="0"/>
              <a:t> </a:t>
            </a:r>
            <a:r>
              <a:rPr lang="fi-FI" noProof="0" err="1"/>
              <a:t>here</a:t>
            </a:r>
            <a:endParaRPr lang="fi-FI" noProof="0"/>
          </a:p>
        </p:txBody>
      </p:sp>
    </p:spTree>
    <p:extLst>
      <p:ext uri="{BB962C8B-B14F-4D97-AF65-F5344CB8AC3E}">
        <p14:creationId xmlns:p14="http://schemas.microsoft.com/office/powerpoint/2010/main" val="3743814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ent: Custom Layout v2">
    <p:bg>
      <p:bgRef idx="1001">
        <a:schemeClr val="bg1"/>
      </p:bgRef>
    </p:bg>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426D0E36-8345-41B9-8FA4-8D32BDD1FD6A}"/>
              </a:ext>
            </a:extLst>
          </p:cNvPr>
          <p:cNvSpPr>
            <a:spLocks noGrp="1"/>
          </p:cNvSpPr>
          <p:nvPr>
            <p:ph type="body" sz="quarter" idx="15" hasCustomPrompt="1"/>
          </p:nvPr>
        </p:nvSpPr>
        <p:spPr>
          <a:xfrm>
            <a:off x="0" y="765175"/>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cxnSp>
        <p:nvCxnSpPr>
          <p:cNvPr id="5" name="Connecteur droit 4">
            <a:extLst>
              <a:ext uri="{FF2B5EF4-FFF2-40B4-BE49-F238E27FC236}">
                <a16:creationId xmlns:a16="http://schemas.microsoft.com/office/drawing/2014/main" id="{8FE76092-756A-A84D-B05C-9E3E2F23211E}"/>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6" name="Sous-titre 2">
            <a:extLst>
              <a:ext uri="{FF2B5EF4-FFF2-40B4-BE49-F238E27FC236}">
                <a16:creationId xmlns:a16="http://schemas.microsoft.com/office/drawing/2014/main" id="{D6CE4F57-9BF4-411D-8F5A-39D18152C87C}"/>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7" name="Title 1">
            <a:extLst>
              <a:ext uri="{FF2B5EF4-FFF2-40B4-BE49-F238E27FC236}">
                <a16:creationId xmlns:a16="http://schemas.microsoft.com/office/drawing/2014/main" id="{A3BAB6DB-FF3C-D847-9332-9AC190936F09}"/>
              </a:ext>
            </a:extLst>
          </p:cNvPr>
          <p:cNvSpPr>
            <a:spLocks noGrp="1"/>
          </p:cNvSpPr>
          <p:nvPr>
            <p:ph type="title" hasCustomPrompt="1"/>
          </p:nvPr>
        </p:nvSpPr>
        <p:spPr>
          <a:xfrm>
            <a:off x="1778698" y="1233488"/>
            <a:ext cx="5865115" cy="863600"/>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1" name="Espace réservé du contenu 5">
            <a:extLst>
              <a:ext uri="{FF2B5EF4-FFF2-40B4-BE49-F238E27FC236}">
                <a16:creationId xmlns:a16="http://schemas.microsoft.com/office/drawing/2014/main" id="{70C31973-BF37-4654-AB51-5470C51359C7}"/>
              </a:ext>
            </a:extLst>
          </p:cNvPr>
          <p:cNvSpPr>
            <a:spLocks noGrp="1"/>
          </p:cNvSpPr>
          <p:nvPr>
            <p:ph sz="quarter" idx="14" hasCustomPrompt="1"/>
          </p:nvPr>
        </p:nvSpPr>
        <p:spPr>
          <a:xfrm>
            <a:off x="1774825" y="2351314"/>
            <a:ext cx="9570257" cy="374468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Tree>
    <p:extLst>
      <p:ext uri="{BB962C8B-B14F-4D97-AF65-F5344CB8AC3E}">
        <p14:creationId xmlns:p14="http://schemas.microsoft.com/office/powerpoint/2010/main" val="31099433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Two Columns">
    <p:bg>
      <p:bgRef idx="1001">
        <a:schemeClr val="bg1"/>
      </p:bgRef>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6DEEC462-5B75-4153-A1E1-CBB6B1B5F6E0}"/>
              </a:ext>
            </a:extLst>
          </p:cNvPr>
          <p:cNvSpPr>
            <a:spLocks noGrp="1"/>
          </p:cNvSpPr>
          <p:nvPr>
            <p:ph type="body" sz="quarter" idx="16" hasCustomPrompt="1"/>
          </p:nvPr>
        </p:nvSpPr>
        <p:spPr>
          <a:xfrm>
            <a:off x="0" y="765175"/>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cxnSp>
        <p:nvCxnSpPr>
          <p:cNvPr id="8" name="Connecteur droit 7">
            <a:extLst>
              <a:ext uri="{FF2B5EF4-FFF2-40B4-BE49-F238E27FC236}">
                <a16:creationId xmlns:a16="http://schemas.microsoft.com/office/drawing/2014/main" id="{ADE54276-F1B0-144F-B43C-0076C18566CB}"/>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Sous-titre 2">
            <a:extLst>
              <a:ext uri="{FF2B5EF4-FFF2-40B4-BE49-F238E27FC236}">
                <a16:creationId xmlns:a16="http://schemas.microsoft.com/office/drawing/2014/main" id="{D62AB2BB-F877-BC44-9B9C-9FBE7033AB2B}"/>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74825" y="1233488"/>
            <a:ext cx="4068611" cy="863600"/>
          </a:xfrm>
          <a:prstGeom prst="rect">
            <a:avLst/>
          </a:prstGeom>
        </p:spPr>
        <p:txBody>
          <a:bodyPr anchor="t" anchorCtr="0"/>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1774825" y="3286126"/>
            <a:ext cx="4068607" cy="2806700"/>
          </a:xfr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6096000" y="765176"/>
            <a:ext cx="4571999" cy="5327650"/>
          </a:xfrm>
        </p:spPr>
        <p:txBody>
          <a:bodyPr>
            <a:normAutofit/>
          </a:bodyPr>
          <a:lstStyle>
            <a:lvl1pPr marL="11113" indent="-11113">
              <a:buNone/>
              <a:tabLst/>
              <a:defRPr sz="1400">
                <a:solidFill>
                  <a:schemeClr val="tx1"/>
                </a:solidFill>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Tree>
    <p:extLst>
      <p:ext uri="{BB962C8B-B14F-4D97-AF65-F5344CB8AC3E}">
        <p14:creationId xmlns:p14="http://schemas.microsoft.com/office/powerpoint/2010/main" val="3467323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One Column + Small Image v1">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4FAB356D-13BC-4BAD-B0E4-445363B9F118}"/>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cxnSp>
        <p:nvCxnSpPr>
          <p:cNvPr id="7" name="Connecteur droit 6">
            <a:extLst>
              <a:ext uri="{FF2B5EF4-FFF2-40B4-BE49-F238E27FC236}">
                <a16:creationId xmlns:a16="http://schemas.microsoft.com/office/drawing/2014/main" id="{A8107465-DA36-9940-A5CD-7BE9F288A6E9}"/>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Sous-titre 2">
            <a:extLst>
              <a:ext uri="{FF2B5EF4-FFF2-40B4-BE49-F238E27FC236}">
                <a16:creationId xmlns:a16="http://schemas.microsoft.com/office/drawing/2014/main" id="{12A8C2EE-57DA-0049-991E-491AB557411F}"/>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74825" y="1238835"/>
            <a:ext cx="4317993" cy="858253"/>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1" name="Espace réservé du contenu 5">
            <a:extLst>
              <a:ext uri="{FF2B5EF4-FFF2-40B4-BE49-F238E27FC236}">
                <a16:creationId xmlns:a16="http://schemas.microsoft.com/office/drawing/2014/main" id="{D4536752-7F81-AB4C-923E-4D75B574636A}"/>
              </a:ext>
            </a:extLst>
          </p:cNvPr>
          <p:cNvSpPr>
            <a:spLocks noGrp="1"/>
          </p:cNvSpPr>
          <p:nvPr>
            <p:ph sz="quarter" idx="14" hasCustomPrompt="1"/>
          </p:nvPr>
        </p:nvSpPr>
        <p:spPr>
          <a:xfrm>
            <a:off x="1774825" y="3286125"/>
            <a:ext cx="4317993" cy="2806700"/>
          </a:xfrm>
        </p:spPr>
        <p:txBody>
          <a:bodyPr anchor="t"/>
          <a:lstStyle>
            <a:lvl1pPr marL="11113" indent="-11113">
              <a:lnSpc>
                <a:spcPct val="150000"/>
              </a:lnSpc>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8" name="Picture Placeholder 29">
            <a:extLst>
              <a:ext uri="{FF2B5EF4-FFF2-40B4-BE49-F238E27FC236}">
                <a16:creationId xmlns:a16="http://schemas.microsoft.com/office/drawing/2014/main" id="{FB8B6D72-E460-8E45-B41D-2904190EB2EF}"/>
              </a:ext>
              <a:ext uri="{C183D7F6-B498-43B3-948B-1728B52AA6E4}">
                <adec:decorative xmlns:adec="http://schemas.microsoft.com/office/drawing/2017/decorative" xmlns="" val="0"/>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7927400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One Column + Small Image">
    <p:bg>
      <p:bgRef idx="1001">
        <a:schemeClr val="bg1"/>
      </p:bgRef>
    </p:bg>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6199356F-CF58-4B53-855C-7BACE5F4C5B7}"/>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cxnSp>
        <p:nvCxnSpPr>
          <p:cNvPr id="7" name="Connecteur droit 6">
            <a:extLst>
              <a:ext uri="{FF2B5EF4-FFF2-40B4-BE49-F238E27FC236}">
                <a16:creationId xmlns:a16="http://schemas.microsoft.com/office/drawing/2014/main" id="{A8107465-DA36-9940-A5CD-7BE9F288A6E9}"/>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Sous-titre 2">
            <a:extLst>
              <a:ext uri="{FF2B5EF4-FFF2-40B4-BE49-F238E27FC236}">
                <a16:creationId xmlns:a16="http://schemas.microsoft.com/office/drawing/2014/main" id="{F94C0708-83E4-9541-8B92-DF6F3225B81A}"/>
              </a:ext>
            </a:extLst>
          </p:cNvPr>
          <p:cNvSpPr>
            <a:spLocks noGrp="1"/>
          </p:cNvSpPr>
          <p:nvPr>
            <p:ph type="subTitle" idx="1" hasCustomPrompt="1"/>
          </p:nvPr>
        </p:nvSpPr>
        <p:spPr>
          <a:xfrm>
            <a:off x="1882775" y="765175"/>
            <a:ext cx="1080917" cy="230832"/>
          </a:xfrm>
          <a:prstGeom prst="rect">
            <a:avLst/>
          </a:prstGeom>
          <a:solidFill>
            <a:schemeClr val="accent4"/>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74825" y="1233488"/>
            <a:ext cx="5868988"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052144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2 Columns + Small image">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398C4FF0-BCF5-4B52-97E5-577817BBE424}"/>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8" name="Sous-titre 2">
            <a:extLst>
              <a:ext uri="{FF2B5EF4-FFF2-40B4-BE49-F238E27FC236}">
                <a16:creationId xmlns:a16="http://schemas.microsoft.com/office/drawing/2014/main" id="{C6CA6728-E119-A440-9891-541FAFE976E4}"/>
              </a:ext>
            </a:extLst>
          </p:cNvPr>
          <p:cNvSpPr>
            <a:spLocks noGrp="1"/>
          </p:cNvSpPr>
          <p:nvPr>
            <p:ph type="subTitle" idx="1" hasCustomPrompt="1"/>
          </p:nvPr>
        </p:nvSpPr>
        <p:spPr>
          <a:xfrm>
            <a:off x="1882775" y="765175"/>
            <a:ext cx="1054971" cy="230832"/>
          </a:xfrm>
          <a:prstGeom prst="rect">
            <a:avLst/>
          </a:prstGeom>
          <a:solidFill>
            <a:schemeClr val="accent4"/>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74833" y="1233488"/>
            <a:ext cx="5868980"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6" name="Connecteur droit 5">
            <a:extLst>
              <a:ext uri="{FF2B5EF4-FFF2-40B4-BE49-F238E27FC236}">
                <a16:creationId xmlns:a16="http://schemas.microsoft.com/office/drawing/2014/main" id="{CD7DDED3-1DAE-8E49-971B-21E395DCFE10}"/>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321173"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342860" y="3284539"/>
            <a:ext cx="4321173"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Tree>
    <p:extLst>
      <p:ext uri="{BB962C8B-B14F-4D97-AF65-F5344CB8AC3E}">
        <p14:creationId xmlns:p14="http://schemas.microsoft.com/office/powerpoint/2010/main" val="2062157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3 Columns + Small image">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C2285649-A02B-4814-9FD6-35D4A7988259}"/>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cxnSp>
        <p:nvCxnSpPr>
          <p:cNvPr id="11" name="Connecteur droit 10">
            <a:extLst>
              <a:ext uri="{FF2B5EF4-FFF2-40B4-BE49-F238E27FC236}">
                <a16:creationId xmlns:a16="http://schemas.microsoft.com/office/drawing/2014/main" id="{5E9DDD07-8AC0-B047-8E80-0D66E545EB2E}"/>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Sous-titre 2">
            <a:extLst>
              <a:ext uri="{FF2B5EF4-FFF2-40B4-BE49-F238E27FC236}">
                <a16:creationId xmlns:a16="http://schemas.microsoft.com/office/drawing/2014/main" id="{85629D13-4883-0749-940C-083A02E0D2A4}"/>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5002108"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Tree>
    <p:extLst>
      <p:ext uri="{BB962C8B-B14F-4D97-AF65-F5344CB8AC3E}">
        <p14:creationId xmlns:p14="http://schemas.microsoft.com/office/powerpoint/2010/main" val="24984812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all image v4">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30D61E89-9F17-42B0-A9D3-A2C2A6CBB457}"/>
              </a:ext>
            </a:extLst>
          </p:cNvPr>
          <p:cNvSpPr>
            <a:spLocks noGrp="1"/>
          </p:cNvSpPr>
          <p:nvPr>
            <p:ph type="body" sz="quarter" idx="15" hasCustomPrompt="1"/>
          </p:nvPr>
        </p:nvSpPr>
        <p:spPr>
          <a:xfrm>
            <a:off x="0" y="765175"/>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7" name="Picture Placeholder 29">
            <a:extLst>
              <a:ext uri="{FF2B5EF4-FFF2-40B4-BE49-F238E27FC236}">
                <a16:creationId xmlns:a16="http://schemas.microsoft.com/office/drawing/2014/main" id="{5406A148-0B99-C646-AFD8-59771F3A6744}"/>
              </a:ext>
              <a:ext uri="{C183D7F6-B498-43B3-948B-1728B52AA6E4}">
                <adec:decorative xmlns:adec="http://schemas.microsoft.com/office/drawing/2017/decorative" xmlns="" val="0"/>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4577316" y="1233488"/>
            <a:ext cx="6090684" cy="863601"/>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4584698" y="3298444"/>
            <a:ext cx="6083302" cy="2794382"/>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Tree>
    <p:extLst>
      <p:ext uri="{BB962C8B-B14F-4D97-AF65-F5344CB8AC3E}">
        <p14:creationId xmlns:p14="http://schemas.microsoft.com/office/powerpoint/2010/main" val="10850713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Charts &amp; Graphs">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036CCA24-FE2A-4922-BD41-A81C16EE0AE8}"/>
              </a:ext>
            </a:extLst>
          </p:cNvPr>
          <p:cNvSpPr>
            <a:spLocks noGrp="1"/>
          </p:cNvSpPr>
          <p:nvPr>
            <p:ph type="body" sz="quarter" idx="16" hasCustomPrompt="1"/>
          </p:nvPr>
        </p:nvSpPr>
        <p:spPr>
          <a:xfrm>
            <a:off x="0" y="765175"/>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7" name="Sous-titre 2">
            <a:extLst>
              <a:ext uri="{FF2B5EF4-FFF2-40B4-BE49-F238E27FC236}">
                <a16:creationId xmlns:a16="http://schemas.microsoft.com/office/drawing/2014/main" id="{94D74D6B-DD34-DB48-A686-3C5D556AE015}"/>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81811" y="1233488"/>
            <a:ext cx="4314190"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6" name="Espace réservé du contenu 5">
            <a:extLst>
              <a:ext uri="{FF2B5EF4-FFF2-40B4-BE49-F238E27FC236}">
                <a16:creationId xmlns:a16="http://schemas.microsoft.com/office/drawing/2014/main" id="{71125539-AA28-EA4D-BFFC-FCD1D94307EB}"/>
              </a:ext>
            </a:extLst>
          </p:cNvPr>
          <p:cNvSpPr>
            <a:spLocks noGrp="1"/>
          </p:cNvSpPr>
          <p:nvPr>
            <p:ph sz="quarter" idx="15" hasCustomPrompt="1"/>
          </p:nvPr>
        </p:nvSpPr>
        <p:spPr>
          <a:xfrm>
            <a:off x="4583117" y="2361445"/>
            <a:ext cx="6084885" cy="4496555"/>
          </a:xfrm>
          <a:solidFill>
            <a:schemeClr val="accent4"/>
          </a:solidFill>
        </p:spPr>
        <p:txBody>
          <a:bodyPr lIns="720000" tIns="720000" rIns="720000" bIns="720000" anchor="t"/>
          <a:lstStyle>
            <a:lvl1pPr marL="11113" indent="-11113" algn="l">
              <a:buNone/>
              <a:tabLst/>
              <a:defRPr sz="1200"/>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cxnSp>
        <p:nvCxnSpPr>
          <p:cNvPr id="11" name="Connecteur droit 10">
            <a:extLst>
              <a:ext uri="{FF2B5EF4-FFF2-40B4-BE49-F238E27FC236}">
                <a16:creationId xmlns:a16="http://schemas.microsoft.com/office/drawing/2014/main" id="{034825F6-3FBB-B347-99F9-6C1801EE913F}"/>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2848817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Headshot + Quote">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31278D62-089B-4A43-93A5-C81DD1D0A025}"/>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524000" y="765176"/>
            <a:ext cx="6119813" cy="609282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5" name="Espace réservé du contenu 5">
            <a:extLst>
              <a:ext uri="{FF2B5EF4-FFF2-40B4-BE49-F238E27FC236}">
                <a16:creationId xmlns:a16="http://schemas.microsoft.com/office/drawing/2014/main" id="{12174365-864E-F942-92B5-A13EB52EFDF1}"/>
              </a:ext>
            </a:extLst>
          </p:cNvPr>
          <p:cNvSpPr>
            <a:spLocks noGrp="1"/>
          </p:cNvSpPr>
          <p:nvPr>
            <p:ph sz="quarter" idx="14" hasCustomPrompt="1"/>
          </p:nvPr>
        </p:nvSpPr>
        <p:spPr>
          <a:xfrm>
            <a:off x="6096000" y="2349499"/>
            <a:ext cx="4572000" cy="3019669"/>
          </a:xfrm>
        </p:spPr>
        <p:txBody>
          <a:bodyPr anchor="b"/>
          <a:lstStyle>
            <a:lvl1pPr marL="11113" indent="-11113">
              <a:buNone/>
              <a:tabLst/>
              <a:defRPr sz="1800">
                <a:latin typeface="Montserrat" pitchFamily="2" charset="77"/>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3" name="Espace réservé du texte 2">
            <a:extLst>
              <a:ext uri="{FF2B5EF4-FFF2-40B4-BE49-F238E27FC236}">
                <a16:creationId xmlns:a16="http://schemas.microsoft.com/office/drawing/2014/main" id="{6A0DC2D0-4F63-E945-9BE6-4E9EE92788F7}"/>
              </a:ext>
            </a:extLst>
          </p:cNvPr>
          <p:cNvSpPr>
            <a:spLocks noGrp="1"/>
          </p:cNvSpPr>
          <p:nvPr>
            <p:ph type="body" sz="quarter" idx="15" hasCustomPrompt="1"/>
          </p:nvPr>
        </p:nvSpPr>
        <p:spPr>
          <a:xfrm>
            <a:off x="6096000" y="5674468"/>
            <a:ext cx="4572000" cy="418358"/>
          </a:xfrm>
        </p:spPr>
        <p:txBody>
          <a:bodyPr anchor="ctr"/>
          <a:lstStyle>
            <a:lvl1pPr>
              <a:buNone/>
              <a:defRPr b="1"/>
            </a:lvl1pPr>
          </a:lstStyle>
          <a:p>
            <a:pPr lvl="0"/>
            <a:r>
              <a:rPr lang="fr-FR" err="1"/>
              <a:t>Firstname</a:t>
            </a:r>
            <a:r>
              <a:rPr lang="fr-FR"/>
              <a:t> </a:t>
            </a:r>
            <a:r>
              <a:rPr lang="fr-FR" err="1"/>
              <a:t>Lastname</a:t>
            </a:r>
            <a:r>
              <a:rPr lang="fr-FR"/>
              <a:t>, </a:t>
            </a:r>
            <a:r>
              <a:rPr lang="fr-FR" err="1"/>
              <a:t>Title</a:t>
            </a:r>
            <a:endParaRPr lang="fr-FR"/>
          </a:p>
        </p:txBody>
      </p:sp>
    </p:spTree>
    <p:extLst>
      <p:ext uri="{BB962C8B-B14F-4D97-AF65-F5344CB8AC3E}">
        <p14:creationId xmlns:p14="http://schemas.microsoft.com/office/powerpoint/2010/main" val="40278498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1 Project Photo">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CD9A4699-B1A7-4F08-9BD5-EC4ED1862982}"/>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6" name="Sous-titre 2">
            <a:extLst>
              <a:ext uri="{FF2B5EF4-FFF2-40B4-BE49-F238E27FC236}">
                <a16:creationId xmlns:a16="http://schemas.microsoft.com/office/drawing/2014/main" id="{CE92AE4F-7B06-324F-BE56-051333511441}"/>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74825" y="1233488"/>
            <a:ext cx="5868988" cy="863600"/>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1520042" y="2349500"/>
            <a:ext cx="9147958"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7630475" y="6093122"/>
            <a:ext cx="3037525" cy="764878"/>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Tree>
    <p:extLst>
      <p:ext uri="{BB962C8B-B14F-4D97-AF65-F5344CB8AC3E}">
        <p14:creationId xmlns:p14="http://schemas.microsoft.com/office/powerpoint/2010/main" val="86365320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over: Title + 2 Images v2">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9415DB3C-4F65-4B75-8CAF-E2E661FFCC85}"/>
              </a:ext>
            </a:extLst>
          </p:cNvPr>
          <p:cNvSpPr>
            <a:spLocks noGrp="1"/>
          </p:cNvSpPr>
          <p:nvPr>
            <p:ph type="body" sz="quarter" idx="13" hasCustomPrompt="1"/>
          </p:nvPr>
        </p:nvSpPr>
        <p:spPr>
          <a:xfrm>
            <a:off x="9566650" y="6564036"/>
            <a:ext cx="2510293" cy="915331"/>
          </a:xfrm>
          <a:prstGeom prst="rect">
            <a:avLst/>
          </a:prstGeom>
        </p:spPr>
        <p:txBody>
          <a:bodyPr>
            <a:noAutofit/>
          </a:bodyPr>
          <a:lstStyle>
            <a:lvl1pPr marL="0" indent="0" algn="r">
              <a:buNone/>
              <a:defRPr sz="900">
                <a:solidFill>
                  <a:schemeClr val="accent2"/>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10" name="Espace réservé de la date 20">
            <a:extLst>
              <a:ext uri="{FF2B5EF4-FFF2-40B4-BE49-F238E27FC236}">
                <a16:creationId xmlns:a16="http://schemas.microsoft.com/office/drawing/2014/main" id="{71A174EB-6224-9648-9C2E-D3EE2BDA8BAB}"/>
              </a:ext>
            </a:extLst>
          </p:cNvPr>
          <p:cNvSpPr>
            <a:spLocks noGrp="1"/>
          </p:cNvSpPr>
          <p:nvPr>
            <p:ph type="dt" sz="half" idx="2"/>
          </p:nvPr>
        </p:nvSpPr>
        <p:spPr>
          <a:xfrm>
            <a:off x="3035300" y="6092825"/>
            <a:ext cx="4608457" cy="323850"/>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fr-FR" sz="1000" dirty="0"/>
          </a:p>
        </p:txBody>
      </p:sp>
      <p:sp>
        <p:nvSpPr>
          <p:cNvPr id="11" name="Rectangle 10">
            <a:extLst>
              <a:ext uri="{FF2B5EF4-FFF2-40B4-BE49-F238E27FC236}">
                <a16:creationId xmlns:a16="http://schemas.microsoft.com/office/drawing/2014/main" id="{C1F1DD9C-09C9-3E40-AF78-19B264C71093}"/>
              </a:ext>
              <a:ext uri="{C183D7F6-B498-43B3-948B-1728B52AA6E4}">
                <adec:decorative xmlns:adec="http://schemas.microsoft.com/office/drawing/2017/decorative" xmlns="" val="1"/>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8" name="Picture Placeholder 29">
            <a:extLst>
              <a:ext uri="{FF2B5EF4-FFF2-40B4-BE49-F238E27FC236}">
                <a16:creationId xmlns:a16="http://schemas.microsoft.com/office/drawing/2014/main" id="{11903149-E037-C443-952F-3BF3D57207FF}"/>
              </a:ext>
              <a:ext uri="{C183D7F6-B498-43B3-948B-1728B52AA6E4}">
                <adec:decorative xmlns:adec="http://schemas.microsoft.com/office/drawing/2017/decorative" xmlns="" val="0"/>
              </a:ext>
            </a:extLst>
          </p:cNvPr>
          <p:cNvSpPr>
            <a:spLocks noGrp="1"/>
          </p:cNvSpPr>
          <p:nvPr>
            <p:ph type="pic" sz="quarter" idx="25" hasCustomPrompt="1"/>
          </p:nvPr>
        </p:nvSpPr>
        <p:spPr>
          <a:xfrm>
            <a:off x="699" y="-1"/>
            <a:ext cx="9143301"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9144000" y="0"/>
            <a:ext cx="3047301" cy="68579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dirty="0"/>
              <a:t>Insert hero image here</a:t>
            </a:r>
          </a:p>
        </p:txBody>
      </p:sp>
      <p:pic>
        <p:nvPicPr>
          <p:cNvPr id="5" name="Graphique 4">
            <a:extLst>
              <a:ext uri="{FF2B5EF4-FFF2-40B4-BE49-F238E27FC236}">
                <a16:creationId xmlns:a16="http://schemas.microsoft.com/office/drawing/2014/main" id="{3418EB9D-1D48-6C4D-B576-C1E0B669F5F7}"/>
              </a:ext>
              <a:ext uri="{C183D7F6-B498-43B3-948B-1728B52AA6E4}">
                <adec:decorative xmlns:adec="http://schemas.microsoft.com/office/drawing/2017/decorative" xmlns=""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r="44488" b="45876"/>
          <a:stretch/>
        </p:blipFill>
        <p:spPr>
          <a:xfrm>
            <a:off x="7644456" y="0"/>
            <a:ext cx="4547544" cy="2106079"/>
          </a:xfrm>
          <a:prstGeom prst="rect">
            <a:avLst/>
          </a:prstGeom>
        </p:spPr>
      </p:pic>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3035300" y="2106079"/>
            <a:ext cx="4608457" cy="2818459"/>
          </a:xfrm>
        </p:spPr>
        <p:txBody>
          <a:bodyPr anchor="t">
            <a:normAutofit/>
          </a:bodyPr>
          <a:lstStyle>
            <a:lvl1pPr>
              <a:defRPr sz="4400" b="1" i="0">
                <a:latin typeface="Montserrat" pitchFamily="2" charset="77"/>
              </a:defRPr>
            </a:lvl1pPr>
          </a:lstStyle>
          <a:p>
            <a:r>
              <a:rPr lang="fr-CA" dirty="0" err="1"/>
              <a:t>Otsikko</a:t>
            </a:r>
            <a:endParaRPr lang="fr-FR" dirty="0"/>
          </a:p>
        </p:txBody>
      </p:sp>
      <p:sp>
        <p:nvSpPr>
          <p:cNvPr id="12" name="Sous-titre 2">
            <a:extLst>
              <a:ext uri="{FF2B5EF4-FFF2-40B4-BE49-F238E27FC236}">
                <a16:creationId xmlns:a16="http://schemas.microsoft.com/office/drawing/2014/main" id="{E5B38963-1A53-ED40-9DFA-EEE56F0A1522}"/>
              </a:ext>
            </a:extLst>
          </p:cNvPr>
          <p:cNvSpPr>
            <a:spLocks noGrp="1"/>
          </p:cNvSpPr>
          <p:nvPr>
            <p:ph type="subTitle" idx="1" hasCustomPrompt="1"/>
          </p:nvPr>
        </p:nvSpPr>
        <p:spPr>
          <a:xfrm>
            <a:off x="3035300" y="5117193"/>
            <a:ext cx="4608459" cy="975632"/>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Insert </a:t>
            </a:r>
            <a:r>
              <a:rPr lang="fr-CA" dirty="0" err="1"/>
              <a:t>sub-title</a:t>
            </a:r>
            <a:r>
              <a:rPr lang="fr-CA" dirty="0"/>
              <a:t> and/or speakers </a:t>
            </a:r>
            <a:r>
              <a:rPr lang="fr-CA" dirty="0" err="1"/>
              <a:t>here</a:t>
            </a:r>
            <a:endParaRPr lang="fr-FR" dirty="0"/>
          </a:p>
        </p:txBody>
      </p:sp>
    </p:spTree>
    <p:extLst>
      <p:ext uri="{BB962C8B-B14F-4D97-AF65-F5344CB8AC3E}">
        <p14:creationId xmlns:p14="http://schemas.microsoft.com/office/powerpoint/2010/main" val="30040836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2 Project Photos">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E359B7B-B169-4F54-89CD-36AA2C955A45}"/>
              </a:ext>
            </a:extLst>
          </p:cNvPr>
          <p:cNvSpPr>
            <a:spLocks noGrp="1"/>
          </p:cNvSpPr>
          <p:nvPr>
            <p:ph type="body" sz="quarter" idx="18"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10" name="Sous-titre 2">
            <a:extLst>
              <a:ext uri="{FF2B5EF4-FFF2-40B4-BE49-F238E27FC236}">
                <a16:creationId xmlns:a16="http://schemas.microsoft.com/office/drawing/2014/main" id="{2FE52577-4208-0447-8606-83D25ECC55B1}"/>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a:extLst>
              <a:ext uri="{FF2B5EF4-FFF2-40B4-BE49-F238E27FC236}">
                <a16:creationId xmlns:a16="http://schemas.microsoft.com/office/drawing/2014/main" id="{B34D89B4-2208-4808-A778-30BFDD4E6313}"/>
              </a:ext>
            </a:extLst>
          </p:cNvPr>
          <p:cNvSpPr>
            <a:spLocks noGrp="1"/>
          </p:cNvSpPr>
          <p:nvPr>
            <p:ph type="title" hasCustomPrompt="1"/>
          </p:nvPr>
        </p:nvSpPr>
        <p:spPr>
          <a:xfrm>
            <a:off x="1774824" y="1243879"/>
            <a:ext cx="5868989" cy="853209"/>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1524001" y="2349500"/>
            <a:ext cx="4571999"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1524759" y="6092826"/>
            <a:ext cx="3056151" cy="765174"/>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344960"/>
            <a:ext cx="4572001" cy="451303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6096000" y="6092825"/>
            <a:ext cx="3060700" cy="765175"/>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Tree>
    <p:extLst>
      <p:ext uri="{BB962C8B-B14F-4D97-AF65-F5344CB8AC3E}">
        <p14:creationId xmlns:p14="http://schemas.microsoft.com/office/powerpoint/2010/main" val="21392461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itle + 3 Photos">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15E705D1-BD3D-41D2-A07C-1A847F886E5D}"/>
              </a:ext>
            </a:extLst>
          </p:cNvPr>
          <p:cNvSpPr>
            <a:spLocks noGrp="1"/>
          </p:cNvSpPr>
          <p:nvPr>
            <p:ph type="body" sz="quarter" idx="19"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10" name="Sous-titre 2">
            <a:extLst>
              <a:ext uri="{FF2B5EF4-FFF2-40B4-BE49-F238E27FC236}">
                <a16:creationId xmlns:a16="http://schemas.microsoft.com/office/drawing/2014/main" id="{928D94C6-942F-2F44-ADAB-4FC4D96B59D1}"/>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775667" y="1233488"/>
            <a:ext cx="5539533"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1528548" y="4557600"/>
            <a:ext cx="3063433" cy="762473"/>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25927" y="3033714"/>
            <a:ext cx="3037525" cy="764878"/>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74177" y="6092826"/>
            <a:ext cx="3063433" cy="765193"/>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Tree>
    <p:extLst>
      <p:ext uri="{BB962C8B-B14F-4D97-AF65-F5344CB8AC3E}">
        <p14:creationId xmlns:p14="http://schemas.microsoft.com/office/powerpoint/2010/main" val="15701216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4 Photo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1804CA42-0BBF-4407-8E3F-35E5AA72557D}"/>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0" y="765174"/>
            <a:ext cx="4589248" cy="6092825"/>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
        <p:nvSpPr>
          <p:cNvPr id="12" name="Picture Placeholder 12">
            <a:extLst>
              <a:ext uri="{FF2B5EF4-FFF2-40B4-BE49-F238E27FC236}">
                <a16:creationId xmlns:a16="http://schemas.microsoft.com/office/drawing/2014/main" id="{5B39BBA5-BE95-8843-B375-2C4E47A9E8D1}"/>
              </a:ext>
            </a:extLst>
          </p:cNvPr>
          <p:cNvSpPr>
            <a:spLocks noGrp="1"/>
          </p:cNvSpPr>
          <p:nvPr>
            <p:ph type="pic" sz="quarter" idx="15" hasCustomPrompt="1"/>
          </p:nvPr>
        </p:nvSpPr>
        <p:spPr>
          <a:xfrm>
            <a:off x="4576548" y="765176"/>
            <a:ext cx="4580152" cy="302418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89363"/>
            <a:ext cx="4580152" cy="3068637"/>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9156700" y="765174"/>
            <a:ext cx="3035300"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28676725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par>
                                <p:cTn id="20" presetID="22" presetClass="entr" presetSubtype="4" fill="hold" grpId="0" nodeType="withEffect">
                                  <p:stCondLst>
                                    <p:cond delay="225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2" grpId="0" animBg="1"/>
      <p:bldP spid="12" grpId="1" animBg="1"/>
      <p:bldP spid="5" grpId="0" animBg="1"/>
      <p:bldP spid="5" grpId="1" animBg="1"/>
      <p:bldP spid="4" grpId="0" animBg="1"/>
      <p:bldP spid="4"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ABE353C6-D8EF-44A8-97E4-140DDDD629CB}"/>
              </a:ext>
            </a:extLst>
          </p:cNvPr>
          <p:cNvSpPr>
            <a:spLocks noGrp="1"/>
          </p:cNvSpPr>
          <p:nvPr>
            <p:ph type="body" sz="quarter" idx="16" hasCustomPrompt="1"/>
          </p:nvPr>
        </p:nvSpPr>
        <p:spPr>
          <a:xfrm>
            <a:off x="10244441" y="79513"/>
            <a:ext cx="1838228" cy="198483"/>
          </a:xfrm>
          <a:prstGeom prst="rect">
            <a:avLst/>
          </a:prstGeom>
        </p:spPr>
        <p:txBody>
          <a:bodyPr>
            <a:noAutofit/>
          </a:bodyPr>
          <a:lstStyle>
            <a:lvl1pPr marL="0" indent="0" algn="r">
              <a:buNone/>
              <a:defRPr sz="1050">
                <a:solidFill>
                  <a:schemeClr val="tx1">
                    <a:lumMod val="50000"/>
                    <a:lumOff val="50000"/>
                  </a:schemeClr>
                </a:solidFill>
              </a:defRPr>
            </a:lvl1pPr>
          </a:lstStyle>
          <a:p>
            <a:pPr lvl="0"/>
            <a:r>
              <a:rPr lang="en-US" dirty="0" err="1"/>
              <a:t>Tiedon</a:t>
            </a:r>
            <a:r>
              <a:rPr lang="en-US" dirty="0"/>
              <a:t> </a:t>
            </a:r>
            <a:r>
              <a:rPr lang="en-US" dirty="0" err="1"/>
              <a:t>luokittelu</a:t>
            </a:r>
            <a:endParaRPr lang="en-US" dirty="0"/>
          </a:p>
        </p:txBody>
      </p:sp>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9606145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Large Image + Title">
    <p:spTree>
      <p:nvGrpSpPr>
        <p:cNvPr id="1" name=""/>
        <p:cNvGrpSpPr/>
        <p:nvPr/>
      </p:nvGrpSpPr>
      <p:grpSpPr>
        <a:xfrm>
          <a:off x="0" y="0"/>
          <a:ext cx="0" cy="0"/>
          <a:chOff x="0" y="0"/>
          <a:chExt cx="0" cy="0"/>
        </a:xfrm>
      </p:grpSpPr>
      <p:sp>
        <p:nvSpPr>
          <p:cNvPr id="8" name="Text Placeholder 10">
            <a:extLst>
              <a:ext uri="{FF2B5EF4-FFF2-40B4-BE49-F238E27FC236}">
                <a16:creationId xmlns:a16="http://schemas.microsoft.com/office/drawing/2014/main" id="{75C54B98-23E6-4564-9936-BB4B323289DE}"/>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5" name="Sous-titre 2">
            <a:extLst>
              <a:ext uri="{FF2B5EF4-FFF2-40B4-BE49-F238E27FC236}">
                <a16:creationId xmlns:a16="http://schemas.microsoft.com/office/drawing/2014/main" id="{C0E59940-D8B5-8E43-97CE-1545758A3D53}"/>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7" name="Title 1">
            <a:extLst>
              <a:ext uri="{FF2B5EF4-FFF2-40B4-BE49-F238E27FC236}">
                <a16:creationId xmlns:a16="http://schemas.microsoft.com/office/drawing/2014/main" id="{FC1D6CC7-2984-514C-911A-4B996FE6D753}"/>
              </a:ext>
            </a:extLst>
          </p:cNvPr>
          <p:cNvSpPr>
            <a:spLocks noGrp="1"/>
          </p:cNvSpPr>
          <p:nvPr>
            <p:ph type="title" hasCustomPrompt="1"/>
          </p:nvPr>
        </p:nvSpPr>
        <p:spPr>
          <a:xfrm>
            <a:off x="1774825" y="1233489"/>
            <a:ext cx="5868988" cy="863599"/>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1372603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4 Headshots">
    <p:spTree>
      <p:nvGrpSpPr>
        <p:cNvPr id="1" name=""/>
        <p:cNvGrpSpPr/>
        <p:nvPr/>
      </p:nvGrpSpPr>
      <p:grpSpPr>
        <a:xfrm>
          <a:off x="0" y="0"/>
          <a:ext cx="0" cy="0"/>
          <a:chOff x="0" y="0"/>
          <a:chExt cx="0" cy="0"/>
        </a:xfrm>
      </p:grpSpPr>
      <p:sp>
        <p:nvSpPr>
          <p:cNvPr id="17" name="Text Placeholder 10">
            <a:extLst>
              <a:ext uri="{FF2B5EF4-FFF2-40B4-BE49-F238E27FC236}">
                <a16:creationId xmlns:a16="http://schemas.microsoft.com/office/drawing/2014/main" id="{6B74F00C-7BCA-4BCB-B3EF-5DC3B0AF0E60}"/>
              </a:ext>
            </a:extLst>
          </p:cNvPr>
          <p:cNvSpPr>
            <a:spLocks noGrp="1"/>
          </p:cNvSpPr>
          <p:nvPr>
            <p:ph type="body" sz="quarter" idx="23"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19" name="Espace réservé du numéro de diapositive 5">
            <a:extLst>
              <a:ext uri="{FF2B5EF4-FFF2-40B4-BE49-F238E27FC236}">
                <a16:creationId xmlns:a16="http://schemas.microsoft.com/office/drawing/2014/main" id="{F90A1D6E-9671-1C42-84A6-77DFABF8D278}"/>
              </a:ext>
              <a:ext uri="{C183D7F6-B498-43B3-948B-1728B52AA6E4}">
                <adec:decorative xmlns:adec="http://schemas.microsoft.com/office/drawing/2017/decorative" xmlns="" val="1"/>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15" name="Sous-titre 2">
            <a:extLst>
              <a:ext uri="{FF2B5EF4-FFF2-40B4-BE49-F238E27FC236}">
                <a16:creationId xmlns:a16="http://schemas.microsoft.com/office/drawing/2014/main" id="{E23A0E9F-CD48-C649-A98E-C049591760C6}"/>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774825" y="1233488"/>
            <a:ext cx="5868987" cy="863694"/>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1518065" y="4052792"/>
            <a:ext cx="1516283"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7" name="Rectangle 6">
            <a:extLst>
              <a:ext uri="{FF2B5EF4-FFF2-40B4-BE49-F238E27FC236}">
                <a16:creationId xmlns:a16="http://schemas.microsoft.com/office/drawing/2014/main" id="{F3AFAC4D-E04F-F44E-83B4-3AB06E0613D0}"/>
              </a:ext>
              <a:ext uri="{C183D7F6-B498-43B3-948B-1728B52AA6E4}">
                <adec:decorative xmlns:adec="http://schemas.microsoft.com/office/drawing/2017/decorative" xmlns="" val="1"/>
              </a:ext>
            </a:extLst>
          </p:cNvPr>
          <p:cNvSpPr/>
          <p:nvPr userDrawn="1"/>
        </p:nvSpPr>
        <p:spPr>
          <a:xfrm>
            <a:off x="3046195" y="2349500"/>
            <a:ext cx="3064487"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ontserrat" pitchFamily="2" charset="77"/>
            </a:endParaRPr>
          </a:p>
        </p:txBody>
      </p:sp>
      <p:sp>
        <p:nvSpPr>
          <p:cNvPr id="8" name="Rectangle 7">
            <a:extLst>
              <a:ext uri="{FF2B5EF4-FFF2-40B4-BE49-F238E27FC236}">
                <a16:creationId xmlns:a16="http://schemas.microsoft.com/office/drawing/2014/main" id="{2519EB20-5514-A241-B8E7-2C513AB88278}"/>
              </a:ext>
              <a:ext uri="{C183D7F6-B498-43B3-948B-1728B52AA6E4}">
                <adec:decorative xmlns:adec="http://schemas.microsoft.com/office/drawing/2017/decorative" xmlns="" val="1"/>
              </a:ext>
            </a:extLst>
          </p:cNvPr>
          <p:cNvSpPr/>
          <p:nvPr userDrawn="1"/>
        </p:nvSpPr>
        <p:spPr>
          <a:xfrm>
            <a:off x="9148056" y="3873500"/>
            <a:ext cx="3043944"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Montserrat" pitchFamily="2" charset="77"/>
            </a:endParaRP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3034348"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6078489" y="3994917"/>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profile photo here</a:t>
            </a:r>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7629496"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fr-CA"/>
              <a:t>Insert </a:t>
            </a:r>
            <a:r>
              <a:rPr lang="fr-CA" err="1"/>
              <a:t>Subtitle</a:t>
            </a:r>
            <a:r>
              <a:rPr lang="fr-CA"/>
              <a:t> </a:t>
            </a:r>
            <a:r>
              <a:rPr lang="fr-CA" err="1"/>
              <a:t>here</a:t>
            </a:r>
            <a:endParaRPr lang="fr-FR"/>
          </a:p>
        </p:txBody>
      </p:sp>
    </p:spTree>
    <p:extLst>
      <p:ext uri="{BB962C8B-B14F-4D97-AF65-F5344CB8AC3E}">
        <p14:creationId xmlns:p14="http://schemas.microsoft.com/office/powerpoint/2010/main" val="2872682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1" grpId="0" animBg="1"/>
      <p:bldP spid="11" grpId="1" animBg="1"/>
      <p:bldP spid="10" grpId="0" animBg="1"/>
      <p:bldP spid="10" grpId="1"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Custom Layout 2">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749B7928-52C7-4B25-8759-893D2632EBF0}"/>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3" name="Rectangle 2">
            <a:extLst>
              <a:ext uri="{FF2B5EF4-FFF2-40B4-BE49-F238E27FC236}">
                <a16:creationId xmlns:a16="http://schemas.microsoft.com/office/drawing/2014/main" id="{E719B4EA-0289-4253-B23F-99F17520E512}"/>
              </a:ext>
              <a:ext uri="{C183D7F6-B498-43B3-948B-1728B52AA6E4}">
                <adec:decorative xmlns:adec="http://schemas.microsoft.com/office/drawing/2017/decorative" xmlns="" val="1"/>
              </a:ext>
            </a:extLst>
          </p:cNvPr>
          <p:cNvSpPr/>
          <p:nvPr userDrawn="1"/>
        </p:nvSpPr>
        <p:spPr>
          <a:xfrm>
            <a:off x="0" y="3807726"/>
            <a:ext cx="12192000" cy="30502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latin typeface="Montserrat" pitchFamily="2" charset="77"/>
            </a:endParaRPr>
          </a:p>
        </p:txBody>
      </p:sp>
      <p:sp>
        <p:nvSpPr>
          <p:cNvPr id="13" name="Sous-titre 2">
            <a:extLst>
              <a:ext uri="{FF2B5EF4-FFF2-40B4-BE49-F238E27FC236}">
                <a16:creationId xmlns:a16="http://schemas.microsoft.com/office/drawing/2014/main" id="{196B3087-7A0C-5548-9F9A-CA0658DB529E}"/>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6" name="Picture Placeholder 12">
            <a:extLst>
              <a:ext uri="{FF2B5EF4-FFF2-40B4-BE49-F238E27FC236}">
                <a16:creationId xmlns:a16="http://schemas.microsoft.com/office/drawing/2014/main" id="{3FFFC9CF-194D-3C45-9CE9-FFC10C9B1690}"/>
              </a:ext>
            </a:extLst>
          </p:cNvPr>
          <p:cNvSpPr>
            <a:spLocks noGrp="1"/>
          </p:cNvSpPr>
          <p:nvPr>
            <p:ph type="pic" sz="quarter" idx="17" hasCustomPrompt="1"/>
          </p:nvPr>
        </p:nvSpPr>
        <p:spPr>
          <a:xfrm>
            <a:off x="187771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775" y="4312800"/>
            <a:ext cx="2703176" cy="210387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18" name="Picture Placeholder 12">
            <a:extLst>
              <a:ext uri="{FF2B5EF4-FFF2-40B4-BE49-F238E27FC236}">
                <a16:creationId xmlns:a16="http://schemas.microsoft.com/office/drawing/2014/main" id="{ECCC942B-D21D-3B44-A5D1-51605583D939}"/>
              </a:ext>
            </a:extLst>
          </p:cNvPr>
          <p:cNvSpPr>
            <a:spLocks noGrp="1"/>
          </p:cNvSpPr>
          <p:nvPr>
            <p:ph type="pic" sz="quarter" idx="24" hasCustomPrompt="1"/>
          </p:nvPr>
        </p:nvSpPr>
        <p:spPr>
          <a:xfrm>
            <a:off x="4943644"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17" name="Espace réservé du contenu 5">
            <a:extLst>
              <a:ext uri="{FF2B5EF4-FFF2-40B4-BE49-F238E27FC236}">
                <a16:creationId xmlns:a16="http://schemas.microsoft.com/office/drawing/2014/main" id="{63DDD7AD-3581-F946-8E5B-651A6EE24E1B}"/>
              </a:ext>
            </a:extLst>
          </p:cNvPr>
          <p:cNvSpPr>
            <a:spLocks noGrp="1"/>
          </p:cNvSpPr>
          <p:nvPr>
            <p:ph sz="quarter" idx="23" hasCustomPrompt="1"/>
          </p:nvPr>
        </p:nvSpPr>
        <p:spPr>
          <a:xfrm>
            <a:off x="4948704" y="4312800"/>
            <a:ext cx="2703176" cy="210387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
        <p:nvSpPr>
          <p:cNvPr id="21" name="Picture Placeholder 12">
            <a:extLst>
              <a:ext uri="{FF2B5EF4-FFF2-40B4-BE49-F238E27FC236}">
                <a16:creationId xmlns:a16="http://schemas.microsoft.com/office/drawing/2014/main" id="{86DCA958-376F-1B46-AC69-406AF76A4ADF}"/>
              </a:ext>
            </a:extLst>
          </p:cNvPr>
          <p:cNvSpPr>
            <a:spLocks noGrp="1"/>
          </p:cNvSpPr>
          <p:nvPr>
            <p:ph type="pic" sz="quarter" idx="27" hasCustomPrompt="1"/>
          </p:nvPr>
        </p:nvSpPr>
        <p:spPr>
          <a:xfrm>
            <a:off x="795578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a:t>Insert hero image here</a:t>
            </a:r>
          </a:p>
        </p:txBody>
      </p:sp>
      <p:sp>
        <p:nvSpPr>
          <p:cNvPr id="20" name="Espace réservé du contenu 5">
            <a:extLst>
              <a:ext uri="{FF2B5EF4-FFF2-40B4-BE49-F238E27FC236}">
                <a16:creationId xmlns:a16="http://schemas.microsoft.com/office/drawing/2014/main" id="{9D19A2C7-43A2-6047-97B1-9E0800E3D7E7}"/>
              </a:ext>
            </a:extLst>
          </p:cNvPr>
          <p:cNvSpPr>
            <a:spLocks noGrp="1"/>
          </p:cNvSpPr>
          <p:nvPr>
            <p:ph sz="quarter" idx="26" hasCustomPrompt="1"/>
          </p:nvPr>
        </p:nvSpPr>
        <p:spPr>
          <a:xfrm>
            <a:off x="7960845" y="4312800"/>
            <a:ext cx="2703176" cy="210387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fr-CA"/>
              <a:t>Insert slide content </a:t>
            </a:r>
            <a:r>
              <a:rPr lang="fr-CA" err="1"/>
              <a:t>here</a:t>
            </a:r>
            <a:endParaRPr lang="fr-FR"/>
          </a:p>
        </p:txBody>
      </p:sp>
    </p:spTree>
    <p:extLst>
      <p:ext uri="{BB962C8B-B14F-4D97-AF65-F5344CB8AC3E}">
        <p14:creationId xmlns:p14="http://schemas.microsoft.com/office/powerpoint/2010/main" val="272006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6" presetClass="emph" presetSubtype="0" accel="50000" decel="50000" autoRev="1" fill="hold" grpId="1" nodeType="withEffect">
                                  <p:stCondLst>
                                    <p:cond delay="2250"/>
                                  </p:stCondLst>
                                  <p:childTnLst>
                                    <p:animScale>
                                      <p:cBhvr>
                                        <p:cTn id="13" dur="500" fill="hold"/>
                                        <p:tgtEl>
                                          <p:spTgt spid="16"/>
                                        </p:tgtEl>
                                      </p:cBhvr>
                                      <p:by x="120000" y="120000"/>
                                    </p:animScale>
                                  </p:childTnLst>
                                </p:cTn>
                              </p:par>
                              <p:par>
                                <p:cTn id="14" presetID="22" presetClass="entr" presetSubtype="4" fill="hold" grpId="0" nodeType="withEffect">
                                  <p:stCondLst>
                                    <p:cond delay="225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6" presetClass="emph" presetSubtype="0" accel="50000" decel="50000" autoRev="1" fill="hold" grpId="1" nodeType="withEffect">
                                  <p:stCondLst>
                                    <p:cond delay="2250"/>
                                  </p:stCondLst>
                                  <p:childTnLst>
                                    <p:animScale>
                                      <p:cBhvr>
                                        <p:cTn id="18" dur="500" fill="hold"/>
                                        <p:tgtEl>
                                          <p:spTgt spid="18"/>
                                        </p:tgtEl>
                                      </p:cBhvr>
                                      <p:by x="120000" y="120000"/>
                                    </p:animScale>
                                  </p:childTnLst>
                                </p:cTn>
                              </p:par>
                              <p:par>
                                <p:cTn id="19" presetID="22" presetClass="entr" presetSubtype="4" fill="hold" grpId="0" nodeType="withEffect">
                                  <p:stCondLst>
                                    <p:cond delay="225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6" presetClass="emph" presetSubtype="0" accel="50000" decel="50000" autoRev="1" fill="hold" grpId="1" nodeType="withEffect">
                                  <p:stCondLst>
                                    <p:cond delay="2250"/>
                                  </p:stCondLst>
                                  <p:childTnLst>
                                    <p:animScale>
                                      <p:cBhvr>
                                        <p:cTn id="23"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6" grpId="1"/>
      <p:bldP spid="18" grpId="0"/>
      <p:bldP spid="18" grpId="1"/>
      <p:bldP spid="21" grpId="0"/>
      <p:bldP spid="21" grpId="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Custom Layout v1">
    <p:spTree>
      <p:nvGrpSpPr>
        <p:cNvPr id="1" name=""/>
        <p:cNvGrpSpPr/>
        <p:nvPr/>
      </p:nvGrpSpPr>
      <p:grpSpPr>
        <a:xfrm>
          <a:off x="0" y="0"/>
          <a:ext cx="0" cy="0"/>
          <a:chOff x="0" y="0"/>
          <a:chExt cx="0" cy="0"/>
        </a:xfrm>
      </p:grpSpPr>
      <p:sp>
        <p:nvSpPr>
          <p:cNvPr id="9" name="Text Placeholder 10">
            <a:extLst>
              <a:ext uri="{FF2B5EF4-FFF2-40B4-BE49-F238E27FC236}">
                <a16:creationId xmlns:a16="http://schemas.microsoft.com/office/drawing/2014/main" id="{6D00788B-EE9B-4F48-B16A-619AF00EB462}"/>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7" name="Sous-titre 2">
            <a:extLst>
              <a:ext uri="{FF2B5EF4-FFF2-40B4-BE49-F238E27FC236}">
                <a16:creationId xmlns:a16="http://schemas.microsoft.com/office/drawing/2014/main" id="{C9146D2F-8416-CA4B-85F2-B105C7D7DD8F}"/>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6" name="Title 5"/>
          <p:cNvSpPr>
            <a:spLocks noGrp="1"/>
          </p:cNvSpPr>
          <p:nvPr>
            <p:ph type="title" hasCustomPrompt="1"/>
          </p:nvPr>
        </p:nvSpPr>
        <p:spPr>
          <a:xfrm>
            <a:off x="1774825" y="1233487"/>
            <a:ext cx="5882207" cy="863601"/>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cxnSp>
        <p:nvCxnSpPr>
          <p:cNvPr id="5" name="Connecteur droit 4">
            <a:extLst>
              <a:ext uri="{FF2B5EF4-FFF2-40B4-BE49-F238E27FC236}">
                <a16:creationId xmlns:a16="http://schemas.microsoft.com/office/drawing/2014/main" id="{6015F1C8-A194-4B45-8084-FABDF69A2B4E}"/>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615913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Custom Layout v3">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0875C9A-0D9D-434B-8ACF-A69CE44184F9}"/>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9" name="Sous-titre 2">
            <a:extLst>
              <a:ext uri="{FF2B5EF4-FFF2-40B4-BE49-F238E27FC236}">
                <a16:creationId xmlns:a16="http://schemas.microsoft.com/office/drawing/2014/main" id="{DA536A5A-9D42-0C45-A06D-80CC9746DC35}"/>
              </a:ext>
            </a:extLst>
          </p:cNvPr>
          <p:cNvSpPr>
            <a:spLocks noGrp="1"/>
          </p:cNvSpPr>
          <p:nvPr>
            <p:ph type="subTitle" idx="1" hasCustomPrompt="1"/>
          </p:nvPr>
        </p:nvSpPr>
        <p:spPr>
          <a:xfrm>
            <a:off x="4667419" y="765175"/>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3" name="Rectangle 2">
            <a:extLst>
              <a:ext uri="{FF2B5EF4-FFF2-40B4-BE49-F238E27FC236}">
                <a16:creationId xmlns:a16="http://schemas.microsoft.com/office/drawing/2014/main" id="{7CDCD626-565A-AF4C-B3D6-0B3E954E3B13}"/>
              </a:ext>
              <a:ext uri="{C183D7F6-B498-43B3-948B-1728B52AA6E4}">
                <adec:decorative xmlns:adec="http://schemas.microsoft.com/office/drawing/2017/decorative" xmlns="" val="1"/>
              </a:ext>
            </a:extLst>
          </p:cNvPr>
          <p:cNvSpPr/>
          <p:nvPr userDrawn="1"/>
        </p:nvSpPr>
        <p:spPr>
          <a:xfrm>
            <a:off x="7660640" y="765175"/>
            <a:ext cx="4531360" cy="6092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2" name="Title 1"/>
          <p:cNvSpPr>
            <a:spLocks noGrp="1"/>
          </p:cNvSpPr>
          <p:nvPr>
            <p:ph type="title" hasCustomPrompt="1"/>
          </p:nvPr>
        </p:nvSpPr>
        <p:spPr>
          <a:xfrm>
            <a:off x="4583113" y="1233488"/>
            <a:ext cx="2719792" cy="1800225"/>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2204372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Custom Layout v4">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13FA6338-A9F1-4757-A7BB-67D515A0040B}"/>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1053918" cy="230832"/>
          </a:xfrm>
          <a:prstGeom prst="rect">
            <a:avLst/>
          </a:prstGeom>
          <a:solidFill>
            <a:schemeClr val="accent4"/>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4577316" y="1233489"/>
            <a:ext cx="6090684" cy="863600"/>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2987400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Title + 1 Small Image">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B104DF2A-8948-4749-85E8-48A56287250D}"/>
              </a:ext>
            </a:extLst>
          </p:cNvPr>
          <p:cNvSpPr>
            <a:spLocks noGrp="1"/>
          </p:cNvSpPr>
          <p:nvPr>
            <p:ph type="body" sz="quarter" idx="13" hasCustomPrompt="1"/>
          </p:nvPr>
        </p:nvSpPr>
        <p:spPr>
          <a:xfrm>
            <a:off x="9566650" y="6564036"/>
            <a:ext cx="2510293" cy="915331"/>
          </a:xfrm>
          <a:prstGeom prst="rect">
            <a:avLst/>
          </a:prstGeom>
        </p:spPr>
        <p:txBody>
          <a:bodyPr>
            <a:noAutofit/>
          </a:bodyPr>
          <a:lstStyle>
            <a:lvl1pPr marL="0" indent="0" algn="r">
              <a:buNone/>
              <a:defRPr sz="900">
                <a:solidFill>
                  <a:schemeClr val="accent2"/>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9" name="Espace réservé de la date 20">
            <a:extLst>
              <a:ext uri="{FF2B5EF4-FFF2-40B4-BE49-F238E27FC236}">
                <a16:creationId xmlns:a16="http://schemas.microsoft.com/office/drawing/2014/main" id="{868937C7-5B09-F64A-86DC-76F11BCBAE3D}"/>
              </a:ext>
            </a:extLst>
          </p:cNvPr>
          <p:cNvSpPr>
            <a:spLocks noGrp="1"/>
          </p:cNvSpPr>
          <p:nvPr>
            <p:ph type="dt" sz="half" idx="2"/>
          </p:nvPr>
        </p:nvSpPr>
        <p:spPr>
          <a:xfrm>
            <a:off x="1774825" y="6087563"/>
            <a:ext cx="4051209" cy="329112"/>
          </a:xfrm>
          <a:prstGeom prst="rect">
            <a:avLst/>
          </a:prstGeom>
        </p:spPr>
        <p:txBody>
          <a:bodyPr vert="horz" lIns="91440" tIns="45720" rIns="91440" bIns="45720" rtlCol="0" anchor="ctr"/>
          <a:lstStyle>
            <a:lvl1pPr algn="l">
              <a:defRPr sz="1200">
                <a:solidFill>
                  <a:schemeClr val="tx1"/>
                </a:solidFill>
                <a:latin typeface="Montserrat" pitchFamily="2" charset="77"/>
              </a:defRPr>
            </a:lvl1pPr>
          </a:lstStyle>
          <a:p>
            <a:endParaRPr lang="fi-FI" noProof="0">
              <a:latin typeface="Montserrat" pitchFamily="2" charset="77"/>
            </a:endParaRPr>
          </a:p>
        </p:txBody>
      </p:sp>
      <p:sp>
        <p:nvSpPr>
          <p:cNvPr id="7" name="Picture Placeholder 29">
            <a:extLst>
              <a:ext uri="{FF2B5EF4-FFF2-40B4-BE49-F238E27FC236}">
                <a16:creationId xmlns:a16="http://schemas.microsoft.com/office/drawing/2014/main" id="{CE11DECB-288A-BE4A-A7F7-2A53FA7A6870}"/>
              </a:ext>
              <a:ext uri="{C183D7F6-B498-43B3-948B-1728B52AA6E4}">
                <adec:decorative xmlns:adec="http://schemas.microsoft.com/office/drawing/2017/decorative" xmlns="" val="1"/>
              </a:ext>
            </a:extLst>
          </p:cNvPr>
          <p:cNvSpPr>
            <a:spLocks noGrp="1"/>
          </p:cNvSpPr>
          <p:nvPr>
            <p:ph type="pic" sz="quarter" idx="24" hasCustomPrompt="1"/>
          </p:nvPr>
        </p:nvSpPr>
        <p:spPr>
          <a:xfrm>
            <a:off x="6096000" y="0"/>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640934"/>
            <a:ext cx="4077336" cy="4110987"/>
          </a:xfrm>
        </p:spPr>
        <p:txBody>
          <a:bodyPr anchor="b">
            <a:normAutofit/>
          </a:bodyPr>
          <a:lstStyle>
            <a:lvl1pPr>
              <a:defRPr sz="4400" b="1" i="0">
                <a:latin typeface="Montserrat" pitchFamily="2" charset="77"/>
              </a:defRPr>
            </a:lvl1pPr>
          </a:lstStyle>
          <a:p>
            <a:r>
              <a:rPr lang="fi-FI" noProof="0"/>
              <a:t>Insert presentation title here</a:t>
            </a:r>
          </a:p>
        </p:txBody>
      </p:sp>
      <p:sp>
        <p:nvSpPr>
          <p:cNvPr id="12" name="Sous-titre 2">
            <a:extLst>
              <a:ext uri="{FF2B5EF4-FFF2-40B4-BE49-F238E27FC236}">
                <a16:creationId xmlns:a16="http://schemas.microsoft.com/office/drawing/2014/main" id="{B7FC0CEC-DE31-1840-9E32-562D52782B4D}"/>
              </a:ext>
            </a:extLst>
          </p:cNvPr>
          <p:cNvSpPr>
            <a:spLocks noGrp="1"/>
          </p:cNvSpPr>
          <p:nvPr>
            <p:ph type="subTitle" idx="1" hasCustomPrompt="1"/>
          </p:nvPr>
        </p:nvSpPr>
        <p:spPr>
          <a:xfrm>
            <a:off x="1774824" y="5094514"/>
            <a:ext cx="4077337" cy="993049"/>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Insert sub-title and/or speakers here</a:t>
            </a:r>
          </a:p>
        </p:txBody>
      </p:sp>
      <p:sp>
        <p:nvSpPr>
          <p:cNvPr id="2" name="Rectangle 1">
            <a:extLst>
              <a:ext uri="{FF2B5EF4-FFF2-40B4-BE49-F238E27FC236}">
                <a16:creationId xmlns:a16="http://schemas.microsoft.com/office/drawing/2014/main" id="{60AFC617-A5E4-844B-8635-BB5407E84699}"/>
              </a:ext>
              <a:ext uri="{C183D7F6-B498-43B3-948B-1728B52AA6E4}">
                <adec:decorative xmlns:adec="http://schemas.microsoft.com/office/drawing/2017/decorative" xmlns="" val="1"/>
              </a:ext>
            </a:extLst>
          </p:cNvPr>
          <p:cNvSpPr/>
          <p:nvPr userDrawn="1"/>
        </p:nvSpPr>
        <p:spPr>
          <a:xfrm>
            <a:off x="373380" y="640934"/>
            <a:ext cx="922020" cy="6082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latin typeface="Montserrat" pitchFamily="2" charset="77"/>
            </a:endParaRPr>
          </a:p>
        </p:txBody>
      </p:sp>
      <p:pic>
        <p:nvPicPr>
          <p:cNvPr id="8" name="Graphique 7">
            <a:extLst>
              <a:ext uri="{FF2B5EF4-FFF2-40B4-BE49-F238E27FC236}">
                <a16:creationId xmlns:a16="http://schemas.microsoft.com/office/drawing/2014/main" id="{FBA1E084-BF4D-C944-A737-062AE9155122}"/>
              </a:ext>
              <a:ext uri="{C183D7F6-B498-43B3-948B-1728B52AA6E4}">
                <adec:decorative xmlns:adec="http://schemas.microsoft.com/office/drawing/2017/decorative" xmlns=""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r="44488" b="45876"/>
          <a:stretch/>
        </p:blipFill>
        <p:spPr>
          <a:xfrm>
            <a:off x="7644456" y="4751921"/>
            <a:ext cx="4547544" cy="2106079"/>
          </a:xfrm>
          <a:prstGeom prst="rect">
            <a:avLst/>
          </a:prstGeom>
        </p:spPr>
      </p:pic>
    </p:spTree>
    <p:extLst>
      <p:ext uri="{BB962C8B-B14F-4D97-AF65-F5344CB8AC3E}">
        <p14:creationId xmlns:p14="http://schemas.microsoft.com/office/powerpoint/2010/main" val="3633795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v5">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958FB393-28F2-404E-8CA0-478E7D1DE151}"/>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cxnSp>
        <p:nvCxnSpPr>
          <p:cNvPr id="9" name="Connecteur droit 8">
            <a:extLst>
              <a:ext uri="{FF2B5EF4-FFF2-40B4-BE49-F238E27FC236}">
                <a16:creationId xmlns:a16="http://schemas.microsoft.com/office/drawing/2014/main" id="{F5B06523-39CC-E64E-B058-016AF29B4BF6}"/>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2" name="Sous-titre 2">
            <a:extLst>
              <a:ext uri="{FF2B5EF4-FFF2-40B4-BE49-F238E27FC236}">
                <a16:creationId xmlns:a16="http://schemas.microsoft.com/office/drawing/2014/main" id="{1A6EE9C5-7D34-5743-AA48-28F9C6327113}"/>
              </a:ext>
            </a:extLst>
          </p:cNvPr>
          <p:cNvSpPr>
            <a:spLocks noGrp="1"/>
          </p:cNvSpPr>
          <p:nvPr>
            <p:ph type="subTitle" idx="1" hasCustomPrompt="1"/>
          </p:nvPr>
        </p:nvSpPr>
        <p:spPr>
          <a:xfrm>
            <a:off x="1886680" y="768723"/>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74825" y="1233487"/>
            <a:ext cx="5868988" cy="863601"/>
          </a:xfrm>
          <a:prstGeom prst="rect">
            <a:avLst/>
          </a:prstGeo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1753496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v6">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17012614-CE09-4A47-8AE2-40755736811F}"/>
              </a:ext>
            </a:extLst>
          </p:cNvPr>
          <p:cNvSpPr>
            <a:spLocks noGrp="1"/>
          </p:cNvSpPr>
          <p:nvPr>
            <p:ph type="body" sz="quarter" idx="16" hasCustomPrompt="1"/>
          </p:nvPr>
        </p:nvSpPr>
        <p:spPr>
          <a:xfrm>
            <a:off x="10548745" y="228461"/>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10" name="Sous-titre 2">
            <a:extLst>
              <a:ext uri="{FF2B5EF4-FFF2-40B4-BE49-F238E27FC236}">
                <a16:creationId xmlns:a16="http://schemas.microsoft.com/office/drawing/2014/main" id="{B0626AC5-254D-7849-8EC3-2A1FB86675A3}"/>
              </a:ext>
            </a:extLst>
          </p:cNvPr>
          <p:cNvSpPr>
            <a:spLocks noGrp="1"/>
          </p:cNvSpPr>
          <p:nvPr>
            <p:ph type="subTitle" idx="1" hasCustomPrompt="1"/>
          </p:nvPr>
        </p:nvSpPr>
        <p:spPr>
          <a:xfrm>
            <a:off x="1882775" y="765175"/>
            <a:ext cx="1054978" cy="230832"/>
          </a:xfrm>
          <a:prstGeom prst="rect">
            <a:avLst/>
          </a:prstGeom>
          <a:solidFill>
            <a:schemeClr val="accent4"/>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Section </a:t>
            </a:r>
            <a:r>
              <a:rPr lang="fr-CA" err="1"/>
              <a:t>name</a:t>
            </a:r>
            <a:endParaRPr lang="fr-FR"/>
          </a:p>
        </p:txBody>
      </p:sp>
      <p:sp>
        <p:nvSpPr>
          <p:cNvPr id="2" name="Title 1"/>
          <p:cNvSpPr>
            <a:spLocks noGrp="1"/>
          </p:cNvSpPr>
          <p:nvPr>
            <p:ph type="title" hasCustomPrompt="1"/>
          </p:nvPr>
        </p:nvSpPr>
        <p:spPr>
          <a:xfrm>
            <a:off x="1774824" y="1233487"/>
            <a:ext cx="5868989" cy="863601"/>
          </a:xfrm>
        </p:spPr>
        <p:txBody>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0950" y="2743199"/>
            <a:ext cx="6085049"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244512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Title + 1 Large Image">
    <p:spTree>
      <p:nvGrpSpPr>
        <p:cNvPr id="1" name=""/>
        <p:cNvGrpSpPr/>
        <p:nvPr/>
      </p:nvGrpSpPr>
      <p:grpSpPr>
        <a:xfrm>
          <a:off x="0" y="0"/>
          <a:ext cx="0" cy="0"/>
          <a:chOff x="0" y="0"/>
          <a:chExt cx="0" cy="0"/>
        </a:xfrm>
      </p:grpSpPr>
      <p:sp>
        <p:nvSpPr>
          <p:cNvPr id="14" name="Text Placeholder 10">
            <a:extLst>
              <a:ext uri="{FF2B5EF4-FFF2-40B4-BE49-F238E27FC236}">
                <a16:creationId xmlns:a16="http://schemas.microsoft.com/office/drawing/2014/main" id="{E63C97FF-0AA3-4A36-9E8D-A8C555D056AA}"/>
              </a:ext>
            </a:extLst>
          </p:cNvPr>
          <p:cNvSpPr>
            <a:spLocks noGrp="1"/>
          </p:cNvSpPr>
          <p:nvPr>
            <p:ph type="body" sz="quarter" idx="13" hasCustomPrompt="1"/>
          </p:nvPr>
        </p:nvSpPr>
        <p:spPr>
          <a:xfrm>
            <a:off x="9566650" y="6564036"/>
            <a:ext cx="2510293" cy="915331"/>
          </a:xfrm>
          <a:prstGeom prst="rect">
            <a:avLst/>
          </a:prstGeom>
        </p:spPr>
        <p:txBody>
          <a:bodyPr>
            <a:noAutofit/>
          </a:bodyPr>
          <a:lstStyle>
            <a:lvl1pPr marL="0" indent="0" algn="r">
              <a:buNone/>
              <a:defRPr sz="900">
                <a:solidFill>
                  <a:schemeClr val="accent2"/>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13" name="Espace réservé de la date 20">
            <a:extLst>
              <a:ext uri="{FF2B5EF4-FFF2-40B4-BE49-F238E27FC236}">
                <a16:creationId xmlns:a16="http://schemas.microsoft.com/office/drawing/2014/main" id="{43A93F6F-F549-134E-9FFE-C375447587B2}"/>
              </a:ext>
            </a:extLst>
          </p:cNvPr>
          <p:cNvSpPr>
            <a:spLocks noGrp="1"/>
          </p:cNvSpPr>
          <p:nvPr>
            <p:ph type="dt" sz="half" idx="2"/>
          </p:nvPr>
        </p:nvSpPr>
        <p:spPr>
          <a:xfrm>
            <a:off x="1774823" y="6107593"/>
            <a:ext cx="4321175" cy="309082"/>
          </a:xfrm>
          <a:prstGeom prst="rect">
            <a:avLst/>
          </a:prstGeom>
        </p:spPr>
        <p:txBody>
          <a:bodyPr vert="horz" lIns="91440" tIns="45720" rIns="91440" bIns="45720" rtlCol="0" anchor="ctr"/>
          <a:lstStyle>
            <a:lvl1pPr algn="l">
              <a:defRPr sz="1200">
                <a:solidFill>
                  <a:schemeClr val="tx1"/>
                </a:solidFill>
                <a:latin typeface="Montserrat" pitchFamily="2" charset="77"/>
              </a:defRPr>
            </a:lvl1pPr>
          </a:lstStyle>
          <a:p>
            <a:endParaRPr lang="fr-FR">
              <a:latin typeface="Montserrat" pitchFamily="2" charset="77"/>
            </a:endParaRPr>
          </a:p>
        </p:txBody>
      </p:sp>
      <p:sp>
        <p:nvSpPr>
          <p:cNvPr id="7" name="Picture Placeholder 29">
            <a:extLst>
              <a:ext uri="{FF2B5EF4-FFF2-40B4-BE49-F238E27FC236}">
                <a16:creationId xmlns:a16="http://schemas.microsoft.com/office/drawing/2014/main" id="{CE11DECB-288A-BE4A-A7F7-2A53FA7A6870}"/>
              </a:ext>
              <a:ext uri="{C183D7F6-B498-43B3-948B-1728B52AA6E4}">
                <adec:decorative xmlns:adec="http://schemas.microsoft.com/office/drawing/2017/decorative" xmlns="" val="1"/>
              </a:ext>
            </a:extLst>
          </p:cNvPr>
          <p:cNvSpPr>
            <a:spLocks noGrp="1"/>
          </p:cNvSpPr>
          <p:nvPr>
            <p:ph type="pic" sz="quarter" idx="24" hasCustomPrompt="1"/>
          </p:nvPr>
        </p:nvSpPr>
        <p:spPr>
          <a:xfrm>
            <a:off x="1524000" y="2"/>
            <a:ext cx="10667301" cy="47519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fi-FI" noProof="0" err="1"/>
              <a:t>Insert</a:t>
            </a:r>
            <a:r>
              <a:rPr lang="fi-FI" noProof="0"/>
              <a:t> </a:t>
            </a:r>
            <a:r>
              <a:rPr lang="fi-FI" noProof="0" err="1"/>
              <a:t>hero</a:t>
            </a:r>
            <a:r>
              <a:rPr lang="fi-FI" noProof="0"/>
              <a:t> image </a:t>
            </a:r>
            <a:r>
              <a:rPr lang="fi-FI" noProof="0" err="1"/>
              <a:t>here</a:t>
            </a:r>
            <a:endParaRPr lang="fi-FI" noProof="0"/>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765175"/>
            <a:ext cx="4321173" cy="3632654"/>
          </a:xfrm>
        </p:spPr>
        <p:txBody>
          <a:bodyPr>
            <a:normAutofit/>
          </a:bodyPr>
          <a:lstStyle>
            <a:lvl1pPr>
              <a:defRPr sz="4400" b="1" i="0">
                <a:latin typeface="Montserrat" pitchFamily="2" charset="77"/>
              </a:defRPr>
            </a:lvl1pPr>
          </a:lstStyle>
          <a:p>
            <a:r>
              <a:rPr lang="fi-FI" noProof="0"/>
              <a:t>Insert presentation title here</a:t>
            </a:r>
          </a:p>
        </p:txBody>
      </p:sp>
      <p:sp>
        <p:nvSpPr>
          <p:cNvPr id="8" name="Sous-titre 2">
            <a:extLst>
              <a:ext uri="{FF2B5EF4-FFF2-40B4-BE49-F238E27FC236}">
                <a16:creationId xmlns:a16="http://schemas.microsoft.com/office/drawing/2014/main" id="{A0359139-633F-4442-B5A5-290AD4DFB397}"/>
              </a:ext>
            </a:extLst>
          </p:cNvPr>
          <p:cNvSpPr>
            <a:spLocks noGrp="1"/>
          </p:cNvSpPr>
          <p:nvPr>
            <p:ph type="subTitle" idx="1" hasCustomPrompt="1"/>
          </p:nvPr>
        </p:nvSpPr>
        <p:spPr>
          <a:xfrm>
            <a:off x="1774824" y="5154708"/>
            <a:ext cx="4321175" cy="938117"/>
          </a:xfrm>
          <a:prstGeom prst="rect">
            <a:avLst/>
          </a:prstGeom>
        </p:spPr>
        <p:txBody>
          <a:bodyPr lIns="90000" anchor="t"/>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Insert </a:t>
            </a:r>
            <a:r>
              <a:rPr lang="fr-CA" err="1"/>
              <a:t>sub-title</a:t>
            </a:r>
            <a:r>
              <a:rPr lang="fr-CA"/>
              <a:t> and/or speakers </a:t>
            </a:r>
            <a:r>
              <a:rPr lang="fr-CA" err="1"/>
              <a:t>here</a:t>
            </a:r>
            <a:endParaRPr lang="fr-FR"/>
          </a:p>
        </p:txBody>
      </p:sp>
      <p:sp>
        <p:nvSpPr>
          <p:cNvPr id="10" name="Rectangle 9">
            <a:extLst>
              <a:ext uri="{FF2B5EF4-FFF2-40B4-BE49-F238E27FC236}">
                <a16:creationId xmlns:a16="http://schemas.microsoft.com/office/drawing/2014/main" id="{A1EF7FC2-140F-5C4E-B3D2-BC3C938B3154}"/>
              </a:ext>
              <a:ext uri="{C183D7F6-B498-43B3-948B-1728B52AA6E4}">
                <adec:decorative xmlns:adec="http://schemas.microsoft.com/office/drawing/2017/decorative" xmlns="" val="1"/>
              </a:ext>
            </a:extLst>
          </p:cNvPr>
          <p:cNvSpPr/>
          <p:nvPr userDrawn="1"/>
        </p:nvSpPr>
        <p:spPr>
          <a:xfrm>
            <a:off x="373380" y="863124"/>
            <a:ext cx="922020" cy="586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pic>
        <p:nvPicPr>
          <p:cNvPr id="11" name="Graphique 10">
            <a:extLst>
              <a:ext uri="{FF2B5EF4-FFF2-40B4-BE49-F238E27FC236}">
                <a16:creationId xmlns:a16="http://schemas.microsoft.com/office/drawing/2014/main" id="{4D2473E2-BB66-8D4A-B76F-7CCFA18EF977}"/>
              </a:ext>
              <a:ext uri="{C183D7F6-B498-43B3-948B-1728B52AA6E4}">
                <adec:decorative xmlns:adec="http://schemas.microsoft.com/office/drawing/2017/decorative" xmlns=""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r="44488" b="45876"/>
          <a:stretch/>
        </p:blipFill>
        <p:spPr>
          <a:xfrm>
            <a:off x="7644456" y="4751921"/>
            <a:ext cx="4547544" cy="2106079"/>
          </a:xfrm>
          <a:prstGeom prst="rect">
            <a:avLst/>
          </a:prstGeom>
        </p:spPr>
      </p:pic>
    </p:spTree>
    <p:extLst>
      <p:ext uri="{BB962C8B-B14F-4D97-AF65-F5344CB8AC3E}">
        <p14:creationId xmlns:p14="http://schemas.microsoft.com/office/powerpoint/2010/main" val="40857663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Title + Large Image">
    <p:spTree>
      <p:nvGrpSpPr>
        <p:cNvPr id="1" name=""/>
        <p:cNvGrpSpPr/>
        <p:nvPr/>
      </p:nvGrpSpPr>
      <p:grpSpPr>
        <a:xfrm>
          <a:off x="0" y="0"/>
          <a:ext cx="0" cy="0"/>
          <a:chOff x="0" y="0"/>
          <a:chExt cx="0" cy="0"/>
        </a:xfrm>
      </p:grpSpPr>
      <p:sp>
        <p:nvSpPr>
          <p:cNvPr id="6" name="Text Placeholder 10">
            <a:extLst>
              <a:ext uri="{FF2B5EF4-FFF2-40B4-BE49-F238E27FC236}">
                <a16:creationId xmlns:a16="http://schemas.microsoft.com/office/drawing/2014/main" id="{83C7FE0A-8ED4-47C4-9D3B-1926EBC39905}"/>
              </a:ext>
            </a:extLst>
          </p:cNvPr>
          <p:cNvSpPr>
            <a:spLocks noGrp="1"/>
          </p:cNvSpPr>
          <p:nvPr>
            <p:ph type="body" sz="quarter" idx="14" hasCustomPrompt="1"/>
          </p:nvPr>
        </p:nvSpPr>
        <p:spPr>
          <a:xfrm>
            <a:off x="9546771" y="6494462"/>
            <a:ext cx="2510293" cy="915331"/>
          </a:xfrm>
          <a:prstGeom prst="rect">
            <a:avLst/>
          </a:prstGeom>
        </p:spPr>
        <p:txBody>
          <a:bodyPr>
            <a:noAutofit/>
          </a:bodyPr>
          <a:lstStyle>
            <a:lvl1pPr marL="0" indent="0" algn="r">
              <a:buNone/>
              <a:defRPr sz="1000">
                <a:solidFill>
                  <a:schemeClr val="accent1"/>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5" name="Rectangle 4">
            <a:extLst>
              <a:ext uri="{FF2B5EF4-FFF2-40B4-BE49-F238E27FC236}">
                <a16:creationId xmlns:a16="http://schemas.microsoft.com/office/drawing/2014/main" id="{4623F3A4-514C-304A-A4DE-02F1748D45AB}"/>
              </a:ext>
              <a:ext uri="{C183D7F6-B498-43B3-948B-1728B52AA6E4}">
                <adec:decorative xmlns:adec="http://schemas.microsoft.com/office/drawing/2017/decorative" xmlns="" val="1"/>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4" name="Picture Placeholder 12">
            <a:extLst>
              <a:ext uri="{C183D7F6-B498-43B3-948B-1728B52AA6E4}">
                <adec:decorative xmlns:adec="http://schemas.microsoft.com/office/drawing/2017/decorative" xmlns="" val="1"/>
              </a:ext>
            </a:extLst>
          </p:cNvPr>
          <p:cNvSpPr>
            <a:spLocks noGrp="1"/>
          </p:cNvSpPr>
          <p:nvPr>
            <p:ph type="pic" sz="quarter" idx="13" hasCustomPrompt="1"/>
          </p:nvPr>
        </p:nvSpPr>
        <p:spPr>
          <a:xfrm>
            <a:off x="0" y="0"/>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a:t>Insert hero image here</a:t>
            </a: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774825" y="2806043"/>
            <a:ext cx="7381875" cy="3286782"/>
          </a:xfrm>
          <a:prstGeom prst="rect">
            <a:avLst/>
          </a:prstGeom>
        </p:spPr>
        <p:txBody>
          <a:bodyPr anchor="t">
            <a:normAutofit/>
          </a:bodyPr>
          <a:lstStyle>
            <a:lvl1pPr>
              <a:defRPr sz="6600" b="0" i="0">
                <a:latin typeface="Montserrat" pitchFamily="2" charset="77"/>
              </a:defRPr>
            </a:lvl1pPr>
          </a:lstStyle>
          <a:p>
            <a:r>
              <a:rPr lang="en-CA" dirty="0"/>
              <a:t>Insert section title here</a:t>
            </a:r>
            <a:endParaRPr lang="en-US" dirty="0"/>
          </a:p>
        </p:txBody>
      </p:sp>
      <p:sp>
        <p:nvSpPr>
          <p:cNvPr id="7" name="Sous-titre 2">
            <a:extLst>
              <a:ext uri="{FF2B5EF4-FFF2-40B4-BE49-F238E27FC236}">
                <a16:creationId xmlns:a16="http://schemas.microsoft.com/office/drawing/2014/main" id="{7FB4D65A-6740-5845-9334-C5E2F590223C}"/>
              </a:ext>
            </a:extLst>
          </p:cNvPr>
          <p:cNvSpPr>
            <a:spLocks noGrp="1"/>
          </p:cNvSpPr>
          <p:nvPr>
            <p:ph type="subTitle" idx="1" hasCustomPrompt="1"/>
          </p:nvPr>
        </p:nvSpPr>
        <p:spPr>
          <a:xfrm>
            <a:off x="1774825" y="1550126"/>
            <a:ext cx="7381875" cy="1026951"/>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Insert </a:t>
            </a:r>
            <a:r>
              <a:rPr lang="fr-CA" err="1"/>
              <a:t>sub-title</a:t>
            </a:r>
            <a:r>
              <a:rPr lang="fr-CA"/>
              <a:t> and/or speakers </a:t>
            </a:r>
            <a:r>
              <a:rPr lang="fr-CA" err="1"/>
              <a:t>here</a:t>
            </a:r>
            <a:endParaRPr lang="fr-FR"/>
          </a:p>
        </p:txBody>
      </p:sp>
    </p:spTree>
    <p:extLst>
      <p:ext uri="{BB962C8B-B14F-4D97-AF65-F5344CB8AC3E}">
        <p14:creationId xmlns:p14="http://schemas.microsoft.com/office/powerpoint/2010/main" val="31961990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Large Title + Small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EFE905-BC4A-A14B-BBA3-5F706FFFBE4D}"/>
              </a:ext>
              <a:ext uri="{C183D7F6-B498-43B3-948B-1728B52AA6E4}">
                <adec:decorative xmlns:adec="http://schemas.microsoft.com/office/drawing/2017/decorative" xmlns="" val="1"/>
              </a:ext>
            </a:extLst>
          </p:cNvPr>
          <p:cNvSpPr/>
          <p:nvPr userDrawn="1"/>
        </p:nvSpPr>
        <p:spPr>
          <a:xfrm>
            <a:off x="373380" y="883920"/>
            <a:ext cx="922020" cy="597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10" name="Text Placeholder 10">
            <a:extLst>
              <a:ext uri="{FF2B5EF4-FFF2-40B4-BE49-F238E27FC236}">
                <a16:creationId xmlns:a16="http://schemas.microsoft.com/office/drawing/2014/main" id="{A277599F-10D9-4156-A78C-4ED8ED38CC43}"/>
              </a:ext>
            </a:extLst>
          </p:cNvPr>
          <p:cNvSpPr>
            <a:spLocks noGrp="1"/>
          </p:cNvSpPr>
          <p:nvPr>
            <p:ph type="body" sz="quarter" idx="14" hasCustomPrompt="1"/>
          </p:nvPr>
        </p:nvSpPr>
        <p:spPr>
          <a:xfrm>
            <a:off x="40253" y="6534763"/>
            <a:ext cx="2510293" cy="646473"/>
          </a:xfrm>
          <a:prstGeom prst="rect">
            <a:avLst/>
          </a:prstGeom>
        </p:spPr>
        <p:txBody>
          <a:bodyPr>
            <a:noAutofit/>
          </a:bodyPr>
          <a:lstStyle>
            <a:lvl1pPr marL="0" indent="0" algn="l">
              <a:buNone/>
              <a:defRPr sz="900">
                <a:solidFill>
                  <a:schemeClr val="accent2"/>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2" name="Title 1"/>
          <p:cNvSpPr>
            <a:spLocks noGrp="1"/>
          </p:cNvSpPr>
          <p:nvPr>
            <p:ph type="title" hasCustomPrompt="1"/>
          </p:nvPr>
        </p:nvSpPr>
        <p:spPr>
          <a:xfrm>
            <a:off x="1774824" y="2086473"/>
            <a:ext cx="5868989" cy="4006352"/>
          </a:xfrm>
          <a:prstGeom prst="rect">
            <a:avLst/>
          </a:prstGeom>
        </p:spPr>
        <p:txBody>
          <a:bodyPr anchor="t">
            <a:normAutofit/>
          </a:bodyPr>
          <a:lstStyle>
            <a:lvl1pPr>
              <a:defRPr sz="6600" b="0" i="0">
                <a:solidFill>
                  <a:schemeClr val="tx1"/>
                </a:solidFill>
                <a:latin typeface="Montserrat" pitchFamily="2" charset="77"/>
              </a:defRPr>
            </a:lvl1pPr>
          </a:lstStyle>
          <a:p>
            <a:r>
              <a:rPr lang="en-US"/>
              <a:t>Insert section title here</a:t>
            </a:r>
          </a:p>
        </p:txBody>
      </p:sp>
      <p:sp>
        <p:nvSpPr>
          <p:cNvPr id="9" name="Sous-titre 2">
            <a:extLst>
              <a:ext uri="{FF2B5EF4-FFF2-40B4-BE49-F238E27FC236}">
                <a16:creationId xmlns:a16="http://schemas.microsoft.com/office/drawing/2014/main" id="{4D9E1268-4C0A-204F-A6BC-D383851F796D}"/>
              </a:ext>
            </a:extLst>
          </p:cNvPr>
          <p:cNvSpPr>
            <a:spLocks noGrp="1"/>
          </p:cNvSpPr>
          <p:nvPr>
            <p:ph type="subTitle" idx="1" hasCustomPrompt="1"/>
          </p:nvPr>
        </p:nvSpPr>
        <p:spPr>
          <a:xfrm>
            <a:off x="1774825" y="756466"/>
            <a:ext cx="5868988" cy="1129710"/>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Insert </a:t>
            </a:r>
            <a:r>
              <a:rPr lang="fr-CA" err="1"/>
              <a:t>sub-title</a:t>
            </a:r>
            <a:r>
              <a:rPr lang="fr-CA"/>
              <a:t> and/or speakers </a:t>
            </a:r>
            <a:r>
              <a:rPr lang="fr-CA" err="1"/>
              <a:t>here</a:t>
            </a:r>
            <a:endParaRPr lang="fr-FR"/>
          </a:p>
        </p:txBody>
      </p:sp>
      <p:sp>
        <p:nvSpPr>
          <p:cNvPr id="4" name="Espace réservé du numéro de diapositive 5">
            <a:extLst>
              <a:ext uri="{FF2B5EF4-FFF2-40B4-BE49-F238E27FC236}">
                <a16:creationId xmlns:a16="http://schemas.microsoft.com/office/drawing/2014/main" id="{1B0DF1A2-07E3-924B-AAF6-7CF18DC976A2}"/>
              </a:ext>
              <a:ext uri="{C183D7F6-B498-43B3-948B-1728B52AA6E4}">
                <adec:decorative xmlns:adec="http://schemas.microsoft.com/office/drawing/2017/decorative" xmlns="" val="1"/>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sp>
        <p:nvSpPr>
          <p:cNvPr id="8" name="Picture Placeholder 29">
            <a:extLst>
              <a:ext uri="{FF2B5EF4-FFF2-40B4-BE49-F238E27FC236}">
                <a16:creationId xmlns:a16="http://schemas.microsoft.com/office/drawing/2014/main" id="{EA6F79D0-F7A8-BC46-8332-91EE99E8A7C2}"/>
              </a:ext>
              <a:ext uri="{C183D7F6-B498-43B3-948B-1728B52AA6E4}">
                <adec:decorative xmlns:adec="http://schemas.microsoft.com/office/drawing/2017/decorative" xmlns="" val="1"/>
              </a:ext>
            </a:extLst>
          </p:cNvPr>
          <p:cNvSpPr>
            <a:spLocks noGrp="1"/>
          </p:cNvSpPr>
          <p:nvPr>
            <p:ph type="pic" sz="quarter" idx="13" hasCustomPrompt="1"/>
          </p:nvPr>
        </p:nvSpPr>
        <p:spPr>
          <a:xfrm>
            <a:off x="9144002" y="1"/>
            <a:ext cx="3047998"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US" noProof="0"/>
              <a:t>Insert hero image here</a:t>
            </a:r>
          </a:p>
        </p:txBody>
      </p:sp>
    </p:spTree>
    <p:extLst>
      <p:ext uri="{BB962C8B-B14F-4D97-AF65-F5344CB8AC3E}">
        <p14:creationId xmlns:p14="http://schemas.microsoft.com/office/powerpoint/2010/main" val="3439387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Large Title">
    <p:spTree>
      <p:nvGrpSpPr>
        <p:cNvPr id="1" name=""/>
        <p:cNvGrpSpPr/>
        <p:nvPr/>
      </p:nvGrpSpPr>
      <p:grpSpPr>
        <a:xfrm>
          <a:off x="0" y="0"/>
          <a:ext cx="0" cy="0"/>
          <a:chOff x="0" y="0"/>
          <a:chExt cx="0" cy="0"/>
        </a:xfrm>
      </p:grpSpPr>
      <p:sp>
        <p:nvSpPr>
          <p:cNvPr id="13" name="Text Placeholder 10">
            <a:extLst>
              <a:ext uri="{FF2B5EF4-FFF2-40B4-BE49-F238E27FC236}">
                <a16:creationId xmlns:a16="http://schemas.microsoft.com/office/drawing/2014/main" id="{EB3DE3E1-DE71-440E-9C4D-51638E69D6D7}"/>
              </a:ext>
            </a:extLst>
          </p:cNvPr>
          <p:cNvSpPr>
            <a:spLocks noGrp="1"/>
          </p:cNvSpPr>
          <p:nvPr>
            <p:ph type="body" sz="quarter" idx="13" hasCustomPrompt="1"/>
          </p:nvPr>
        </p:nvSpPr>
        <p:spPr>
          <a:xfrm>
            <a:off x="9497076" y="232810"/>
            <a:ext cx="2510293" cy="915331"/>
          </a:xfrm>
          <a:prstGeom prst="rect">
            <a:avLst/>
          </a:prstGeom>
        </p:spPr>
        <p:txBody>
          <a:bodyPr>
            <a:noAutofit/>
          </a:bodyPr>
          <a:lstStyle>
            <a:lvl1pPr marL="0" indent="0" algn="r">
              <a:buNone/>
              <a:defRPr sz="900">
                <a:solidFill>
                  <a:schemeClr val="accent2"/>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4" name="Espace réservé du numéro de diapositive 5">
            <a:extLst>
              <a:ext uri="{FF2B5EF4-FFF2-40B4-BE49-F238E27FC236}">
                <a16:creationId xmlns:a16="http://schemas.microsoft.com/office/drawing/2014/main" id="{1B0DF1A2-07E3-924B-AAF6-7CF18DC976A2}"/>
              </a:ext>
              <a:ext uri="{C183D7F6-B498-43B3-948B-1728B52AA6E4}">
                <adec:decorative xmlns:adec="http://schemas.microsoft.com/office/drawing/2017/decorative" xmlns="" val="1"/>
              </a:ext>
            </a:extLst>
          </p:cNvPr>
          <p:cNvSpPr txBox="1">
            <a:spLocks/>
          </p:cNvSpPr>
          <p:nvPr userDrawn="1"/>
        </p:nvSpPr>
        <p:spPr>
          <a:xfrm>
            <a:off x="227014" y="3465513"/>
            <a:ext cx="1293028" cy="323850"/>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000" b="0" i="0" u="none" strike="noStrike" kern="1200" cap="none" spc="0" normalizeH="0" baseline="0" noProof="0" smtClean="0">
                <a:ln>
                  <a:noFill/>
                </a:ln>
                <a:solidFill>
                  <a:schemeClr val="accent4"/>
                </a:solidFill>
                <a:effectLst/>
                <a:uLnTx/>
                <a:uFillTx/>
                <a:latin typeface="Montserrat" pitchFamily="2" charset="77"/>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CA" sz="1000" b="0" i="0" u="none" strike="noStrike" kern="1200" cap="none" spc="0" normalizeH="0" baseline="0" noProof="0">
              <a:ln>
                <a:noFill/>
              </a:ln>
              <a:solidFill>
                <a:schemeClr val="accent4"/>
              </a:solidFill>
              <a:effectLst/>
              <a:uLnTx/>
              <a:uFillTx/>
              <a:latin typeface="Montserrat" pitchFamily="2" charset="77"/>
              <a:cs typeface="Arial" panose="020B0604020202020204" pitchFamily="34" charset="0"/>
            </a:endParaRPr>
          </a:p>
        </p:txBody>
      </p:sp>
      <p:cxnSp>
        <p:nvCxnSpPr>
          <p:cNvPr id="6" name="Connecteur droit 5">
            <a:extLst>
              <a:ext uri="{FF2B5EF4-FFF2-40B4-BE49-F238E27FC236}">
                <a16:creationId xmlns:a16="http://schemas.microsoft.com/office/drawing/2014/main" id="{3AA58CDD-DBA1-1F4E-AF8C-D5D531D32670}"/>
              </a:ext>
              <a:ext uri="{C183D7F6-B498-43B3-948B-1728B52AA6E4}">
                <adec:decorative xmlns:adec="http://schemas.microsoft.com/office/drawing/2017/decorative" xmlns="" val="1"/>
              </a:ext>
            </a:extLst>
          </p:cNvPr>
          <p:cNvCxnSpPr>
            <a:cxnSpLocks/>
          </p:cNvCxnSpPr>
          <p:nvPr userDrawn="1"/>
        </p:nvCxnSpPr>
        <p:spPr>
          <a:xfrm>
            <a:off x="7639860" y="-8709"/>
            <a:ext cx="0" cy="6879515"/>
          </a:xfrm>
          <a:prstGeom prst="line">
            <a:avLst/>
          </a:prstGeom>
          <a:ln w="9525">
            <a:solidFill>
              <a:schemeClr val="accent5"/>
            </a:solidFill>
          </a:ln>
        </p:spPr>
        <p:style>
          <a:lnRef idx="1">
            <a:schemeClr val="accent2"/>
          </a:lnRef>
          <a:fillRef idx="0">
            <a:schemeClr val="accent2"/>
          </a:fillRef>
          <a:effectRef idx="0">
            <a:schemeClr val="accent2"/>
          </a:effectRef>
          <a:fontRef idx="minor">
            <a:schemeClr val="tx1"/>
          </a:fontRef>
        </p:style>
      </p:cxnSp>
      <p:sp>
        <p:nvSpPr>
          <p:cNvPr id="8" name="Title 1">
            <a:extLst>
              <a:ext uri="{FF2B5EF4-FFF2-40B4-BE49-F238E27FC236}">
                <a16:creationId xmlns:a16="http://schemas.microsoft.com/office/drawing/2014/main" id="{AA566A97-3CD9-5D4B-A6D7-A4E3B98CA949}"/>
              </a:ext>
            </a:extLst>
          </p:cNvPr>
          <p:cNvSpPr>
            <a:spLocks noGrp="1"/>
          </p:cNvSpPr>
          <p:nvPr>
            <p:ph type="title" hasCustomPrompt="1"/>
          </p:nvPr>
        </p:nvSpPr>
        <p:spPr>
          <a:xfrm>
            <a:off x="1774825" y="2072640"/>
            <a:ext cx="5640394" cy="4020185"/>
          </a:xfrm>
          <a:prstGeom prst="rect">
            <a:avLst/>
          </a:prstGeom>
        </p:spPr>
        <p:txBody>
          <a:bodyPr anchor="t">
            <a:normAutofit/>
          </a:bodyPr>
          <a:lstStyle>
            <a:lvl1pPr>
              <a:defRPr sz="6600" b="0" i="0">
                <a:solidFill>
                  <a:schemeClr val="tx1"/>
                </a:solidFill>
                <a:latin typeface="Montserrat" pitchFamily="2" charset="77"/>
              </a:defRPr>
            </a:lvl1pPr>
          </a:lstStyle>
          <a:p>
            <a:r>
              <a:rPr lang="en-US"/>
              <a:t>Insert section title here</a:t>
            </a:r>
          </a:p>
        </p:txBody>
      </p:sp>
      <p:sp>
        <p:nvSpPr>
          <p:cNvPr id="9" name="Sous-titre 2">
            <a:extLst>
              <a:ext uri="{FF2B5EF4-FFF2-40B4-BE49-F238E27FC236}">
                <a16:creationId xmlns:a16="http://schemas.microsoft.com/office/drawing/2014/main" id="{4AAE2750-E163-6541-97D2-3C01DF1BAB66}"/>
              </a:ext>
            </a:extLst>
          </p:cNvPr>
          <p:cNvSpPr>
            <a:spLocks noGrp="1"/>
          </p:cNvSpPr>
          <p:nvPr>
            <p:ph type="subTitle" idx="1" hasCustomPrompt="1"/>
          </p:nvPr>
        </p:nvSpPr>
        <p:spPr>
          <a:xfrm>
            <a:off x="1774823" y="765173"/>
            <a:ext cx="5640394" cy="1133295"/>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a:t>Insert </a:t>
            </a:r>
            <a:r>
              <a:rPr lang="fr-CA" err="1"/>
              <a:t>sub-title</a:t>
            </a:r>
            <a:r>
              <a:rPr lang="fr-CA"/>
              <a:t> and/or speakers </a:t>
            </a:r>
            <a:r>
              <a:rPr lang="fr-CA" err="1"/>
              <a:t>here</a:t>
            </a:r>
            <a:endParaRPr lang="fr-FR"/>
          </a:p>
        </p:txBody>
      </p:sp>
      <p:sp>
        <p:nvSpPr>
          <p:cNvPr id="10" name="Rectangle 9">
            <a:extLst>
              <a:ext uri="{FF2B5EF4-FFF2-40B4-BE49-F238E27FC236}">
                <a16:creationId xmlns:a16="http://schemas.microsoft.com/office/drawing/2014/main" id="{E59B34DC-7E7B-EC42-AF37-79054A01A4F1}"/>
              </a:ext>
              <a:ext uri="{C183D7F6-B498-43B3-948B-1728B52AA6E4}">
                <adec:decorative xmlns:adec="http://schemas.microsoft.com/office/drawing/2017/decorative" xmlns="" val="1"/>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pic>
        <p:nvPicPr>
          <p:cNvPr id="11" name="Graphique 10">
            <a:extLst>
              <a:ext uri="{FF2B5EF4-FFF2-40B4-BE49-F238E27FC236}">
                <a16:creationId xmlns:a16="http://schemas.microsoft.com/office/drawing/2014/main" id="{1B7063EF-9FEB-514A-978F-92FAD64E1798}"/>
              </a:ext>
              <a:ext uri="{C183D7F6-B498-43B3-948B-1728B52AA6E4}">
                <adec:decorative xmlns:adec="http://schemas.microsoft.com/office/drawing/2017/decorative" xmlns=""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r="44488" b="45876"/>
          <a:stretch/>
        </p:blipFill>
        <p:spPr>
          <a:xfrm>
            <a:off x="7644456" y="4751921"/>
            <a:ext cx="4547544" cy="2106079"/>
          </a:xfrm>
          <a:prstGeom prst="rect">
            <a:avLst/>
          </a:prstGeom>
        </p:spPr>
      </p:pic>
    </p:spTree>
    <p:extLst>
      <p:ext uri="{BB962C8B-B14F-4D97-AF65-F5344CB8AC3E}">
        <p14:creationId xmlns:p14="http://schemas.microsoft.com/office/powerpoint/2010/main" val="138683408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lusion: Title + Small Image">
    <p:spTree>
      <p:nvGrpSpPr>
        <p:cNvPr id="1" name=""/>
        <p:cNvGrpSpPr/>
        <p:nvPr/>
      </p:nvGrpSpPr>
      <p:grpSpPr>
        <a:xfrm>
          <a:off x="0" y="0"/>
          <a:ext cx="0" cy="0"/>
          <a:chOff x="0" y="0"/>
          <a:chExt cx="0" cy="0"/>
        </a:xfrm>
      </p:grpSpPr>
      <p:sp>
        <p:nvSpPr>
          <p:cNvPr id="12" name="Text Placeholder 10">
            <a:extLst>
              <a:ext uri="{FF2B5EF4-FFF2-40B4-BE49-F238E27FC236}">
                <a16:creationId xmlns:a16="http://schemas.microsoft.com/office/drawing/2014/main" id="{15CCAEE4-1A2E-41FC-BD76-089A791865FE}"/>
              </a:ext>
            </a:extLst>
          </p:cNvPr>
          <p:cNvSpPr>
            <a:spLocks noGrp="1"/>
          </p:cNvSpPr>
          <p:nvPr>
            <p:ph type="body" sz="quarter" idx="13" hasCustomPrompt="1"/>
          </p:nvPr>
        </p:nvSpPr>
        <p:spPr>
          <a:xfrm>
            <a:off x="9566650" y="6564036"/>
            <a:ext cx="2510293" cy="915331"/>
          </a:xfrm>
          <a:prstGeom prst="rect">
            <a:avLst/>
          </a:prstGeom>
        </p:spPr>
        <p:txBody>
          <a:bodyPr>
            <a:noAutofit/>
          </a:bodyPr>
          <a:lstStyle>
            <a:lvl1pPr marL="0" indent="0" algn="r">
              <a:buNone/>
              <a:defRPr sz="900">
                <a:solidFill>
                  <a:schemeClr val="accent2"/>
                </a:solidFill>
              </a:defRPr>
            </a:lvl1pPr>
          </a:lstStyle>
          <a:p>
            <a:pPr lvl="0"/>
            <a:r>
              <a:rPr lang="en-US" dirty="0" err="1"/>
              <a:t>Mikäli</a:t>
            </a:r>
            <a:r>
              <a:rPr lang="en-US" dirty="0"/>
              <a:t> </a:t>
            </a:r>
            <a:r>
              <a:rPr lang="en-US" dirty="0" err="1"/>
              <a:t>kyseessä</a:t>
            </a:r>
            <a:r>
              <a:rPr lang="en-US" dirty="0"/>
              <a:t>  on </a:t>
            </a:r>
            <a:r>
              <a:rPr lang="en-US" dirty="0" err="1"/>
              <a:t>Rajoitettu</a:t>
            </a:r>
            <a:r>
              <a:rPr lang="en-US" dirty="0"/>
              <a:t> tai </a:t>
            </a:r>
            <a:r>
              <a:rPr lang="en-US" dirty="0" err="1"/>
              <a:t>Luottamuksellinen</a:t>
            </a:r>
            <a:r>
              <a:rPr lang="en-US" dirty="0"/>
              <a:t> </a:t>
            </a:r>
            <a:r>
              <a:rPr lang="en-US" dirty="0" err="1"/>
              <a:t>dokumentti</a:t>
            </a:r>
            <a:r>
              <a:rPr lang="en-US" dirty="0"/>
              <a:t>, </a:t>
            </a:r>
            <a:r>
              <a:rPr lang="en-US" dirty="0" err="1"/>
              <a:t>tämä</a:t>
            </a:r>
            <a:r>
              <a:rPr lang="en-US" dirty="0"/>
              <a:t> on </a:t>
            </a:r>
            <a:r>
              <a:rPr lang="en-US" dirty="0" err="1"/>
              <a:t>merkittävä</a:t>
            </a:r>
            <a:r>
              <a:rPr lang="en-US" dirty="0"/>
              <a:t> </a:t>
            </a:r>
            <a:r>
              <a:rPr lang="en-US" dirty="0" err="1"/>
              <a:t>jokaiseen</a:t>
            </a:r>
            <a:r>
              <a:rPr lang="en-US" dirty="0"/>
              <a:t> </a:t>
            </a:r>
            <a:r>
              <a:rPr lang="en-US" dirty="0" err="1"/>
              <a:t>diaan</a:t>
            </a:r>
            <a:endParaRPr lang="en-US" dirty="0"/>
          </a:p>
        </p:txBody>
      </p:sp>
      <p:sp>
        <p:nvSpPr>
          <p:cNvPr id="9" name="Rectangle 8">
            <a:extLst>
              <a:ext uri="{FF2B5EF4-FFF2-40B4-BE49-F238E27FC236}">
                <a16:creationId xmlns:a16="http://schemas.microsoft.com/office/drawing/2014/main" id="{BB7CDD8D-178E-EB49-A33F-7AE51152B84B}"/>
              </a:ext>
              <a:ext uri="{C183D7F6-B498-43B3-948B-1728B52AA6E4}">
                <adec:decorative xmlns:adec="http://schemas.microsoft.com/office/drawing/2017/decorative" xmlns="" val="1"/>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7" name="Rectangle 6">
            <a:extLst>
              <a:ext uri="{FF2B5EF4-FFF2-40B4-BE49-F238E27FC236}">
                <a16:creationId xmlns:a16="http://schemas.microsoft.com/office/drawing/2014/main" id="{A19E445F-746C-8841-B636-7A15F976B9AB}"/>
              </a:ext>
              <a:ext uri="{C183D7F6-B498-43B3-948B-1728B52AA6E4}">
                <adec:decorative xmlns:adec="http://schemas.microsoft.com/office/drawing/2017/decorative" xmlns="" val="1"/>
              </a:ext>
            </a:extLst>
          </p:cNvPr>
          <p:cNvSpPr/>
          <p:nvPr userDrawn="1"/>
        </p:nvSpPr>
        <p:spPr>
          <a:xfrm>
            <a:off x="373380" y="182880"/>
            <a:ext cx="922020" cy="667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Montserrat" pitchFamily="2" charset="77"/>
            </a:endParaRPr>
          </a:p>
        </p:txBody>
      </p:sp>
      <p:sp>
        <p:nvSpPr>
          <p:cNvPr id="2" name="Title 1"/>
          <p:cNvSpPr>
            <a:spLocks noGrp="1"/>
          </p:cNvSpPr>
          <p:nvPr>
            <p:ph type="title" hasCustomPrompt="1"/>
          </p:nvPr>
        </p:nvSpPr>
        <p:spPr>
          <a:xfrm>
            <a:off x="1774825" y="2386149"/>
            <a:ext cx="6938220" cy="3204754"/>
          </a:xfrm>
          <a:prstGeom prst="rect">
            <a:avLst/>
          </a:prstGeom>
        </p:spPr>
        <p:txBody>
          <a:bodyPr anchor="ctr"/>
          <a:lstStyle>
            <a:lvl1pPr>
              <a:defRPr sz="6600" b="0" i="0">
                <a:solidFill>
                  <a:schemeClr val="tx1"/>
                </a:solidFill>
                <a:latin typeface="Montserrat" pitchFamily="2" charset="77"/>
              </a:defRPr>
            </a:lvl1pPr>
          </a:lstStyle>
          <a:p>
            <a:r>
              <a:rPr lang="en-CA"/>
              <a:t>Insert slide title here</a:t>
            </a:r>
            <a:endParaRPr lang="en-US"/>
          </a:p>
        </p:txBody>
      </p:sp>
      <p:sp>
        <p:nvSpPr>
          <p:cNvPr id="17" name="Sous-titre 2">
            <a:extLst>
              <a:ext uri="{FF2B5EF4-FFF2-40B4-BE49-F238E27FC236}">
                <a16:creationId xmlns:a16="http://schemas.microsoft.com/office/drawing/2014/main" id="{C2262BC5-26BA-5C4B-B872-85C8E37BF2C5}"/>
              </a:ext>
            </a:extLst>
          </p:cNvPr>
          <p:cNvSpPr>
            <a:spLocks noGrp="1"/>
          </p:cNvSpPr>
          <p:nvPr>
            <p:ph type="subTitle" idx="1" hasCustomPrompt="1"/>
          </p:nvPr>
        </p:nvSpPr>
        <p:spPr>
          <a:xfrm>
            <a:off x="1774825" y="5421747"/>
            <a:ext cx="6938219" cy="671078"/>
          </a:xfrm>
          <a:prstGeom prst="rect">
            <a:avLst/>
          </a:prstGeom>
        </p:spPr>
        <p:txBody>
          <a:bodyPr lIns="90000" anchor="b">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err="1"/>
              <a:t>wsp.com</a:t>
            </a:r>
            <a:endParaRPr lang="fr-FR"/>
          </a:p>
        </p:txBody>
      </p:sp>
      <p:pic>
        <p:nvPicPr>
          <p:cNvPr id="8" name="Graphique 7">
            <a:extLst>
              <a:ext uri="{FF2B5EF4-FFF2-40B4-BE49-F238E27FC236}">
                <a16:creationId xmlns:a16="http://schemas.microsoft.com/office/drawing/2014/main" id="{7EEB1B51-22A9-C842-92A1-70D7A229093D}"/>
              </a:ext>
              <a:ext uri="{C183D7F6-B498-43B3-948B-1728B52AA6E4}">
                <adec:decorative xmlns:adec="http://schemas.microsoft.com/office/drawing/2017/decorative" xmlns="" val="1"/>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r="44488" b="45876"/>
          <a:stretch/>
        </p:blipFill>
        <p:spPr>
          <a:xfrm>
            <a:off x="7644456" y="0"/>
            <a:ext cx="4547544" cy="2106079"/>
          </a:xfrm>
          <a:prstGeom prst="rect">
            <a:avLst/>
          </a:prstGeom>
        </p:spPr>
      </p:pic>
      <p:cxnSp>
        <p:nvCxnSpPr>
          <p:cNvPr id="10" name="Connecteur droit 9">
            <a:extLst>
              <a:ext uri="{FF2B5EF4-FFF2-40B4-BE49-F238E27FC236}">
                <a16:creationId xmlns:a16="http://schemas.microsoft.com/office/drawing/2014/main" id="{6A8D2642-4298-0B47-A918-AF6623E89299}"/>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28124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One Column">
    <p:bg>
      <p:bgRef idx="1001">
        <a:schemeClr val="bg1"/>
      </p:bgRef>
    </p:bg>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09D99D6B-2583-4C4B-BBB1-59C70C34C508}"/>
              </a:ext>
            </a:extLst>
          </p:cNvPr>
          <p:cNvSpPr>
            <a:spLocks noGrp="1"/>
          </p:cNvSpPr>
          <p:nvPr>
            <p:ph type="body" sz="quarter" idx="15" hasCustomPrompt="1"/>
          </p:nvPr>
        </p:nvSpPr>
        <p:spPr>
          <a:xfrm>
            <a:off x="0" y="765175"/>
            <a:ext cx="1523986" cy="230832"/>
          </a:xfrm>
          <a:prstGeom prst="rect">
            <a:avLst/>
          </a:prstGeom>
        </p:spPr>
        <p:txBody>
          <a:bodyPr>
            <a:noAutofit/>
          </a:bodyPr>
          <a:lstStyle>
            <a:lvl1pPr marL="0" indent="0" algn="ctr">
              <a:buNone/>
              <a:defRPr sz="900">
                <a:solidFill>
                  <a:schemeClr val="accent2"/>
                </a:solidFill>
              </a:defRPr>
            </a:lvl1pPr>
          </a:lstStyle>
          <a:p>
            <a:pPr lvl="0"/>
            <a:r>
              <a:rPr lang="en-US" dirty="0" err="1"/>
              <a:t>Tiedon</a:t>
            </a:r>
            <a:r>
              <a:rPr lang="en-US" dirty="0"/>
              <a:t> </a:t>
            </a:r>
            <a:r>
              <a:rPr lang="en-US" dirty="0" err="1"/>
              <a:t>luokittelu</a:t>
            </a:r>
            <a:endParaRPr lang="en-US" dirty="0"/>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CA" dirty="0"/>
              <a:t>Section </a:t>
            </a:r>
            <a:r>
              <a:rPr lang="fr-CA" dirty="0" err="1"/>
              <a:t>name</a:t>
            </a:r>
            <a:endParaRPr lang="fr-FR" dirty="0"/>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6" y="1233489"/>
            <a:ext cx="5868988" cy="863599"/>
          </a:xfrm>
          <a:prstGeom prst="rect">
            <a:avLst/>
          </a:prstGeom>
        </p:spPr>
        <p:txBody>
          <a:bodyPr lIns="90000" anchor="t" anchorCtr="0">
            <a:normAutofit/>
          </a:bodyPr>
          <a:lstStyle>
            <a:lvl1pPr>
              <a:lnSpc>
                <a:spcPct val="100000"/>
              </a:lnSpc>
              <a:defRPr>
                <a:solidFill>
                  <a:schemeClr val="tx1"/>
                </a:solidFill>
                <a:latin typeface="Montserrat" pitchFamily="2" charset="77"/>
              </a:defRPr>
            </a:lvl1pPr>
          </a:lstStyle>
          <a:p>
            <a:r>
              <a:rPr lang="en-CA"/>
              <a:t>Insert slide title here</a:t>
            </a:r>
            <a:endParaRPr lang="en-US"/>
          </a:p>
        </p:txBody>
      </p:sp>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fr-CA" dirty="0"/>
              <a:t>Insert slide content </a:t>
            </a:r>
            <a:r>
              <a:rPr lang="fr-CA" dirty="0" err="1"/>
              <a:t>here</a:t>
            </a:r>
            <a:endParaRPr lang="fr-FR" dirty="0"/>
          </a:p>
        </p:txBody>
      </p:sp>
      <p:cxnSp>
        <p:nvCxnSpPr>
          <p:cNvPr id="5" name="Connecteur droit 4">
            <a:extLst>
              <a:ext uri="{FF2B5EF4-FFF2-40B4-BE49-F238E27FC236}">
                <a16:creationId xmlns:a16="http://schemas.microsoft.com/office/drawing/2014/main" id="{A3DDE619-2B96-004D-90C1-AA1DFD18F7D3}"/>
              </a:ext>
              <a:ext uri="{C183D7F6-B498-43B3-948B-1728B52AA6E4}">
                <adec:decorative xmlns:adec="http://schemas.microsoft.com/office/drawing/2017/decorative" xmlns="" val="1"/>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54003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sv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Espace réservé du numéro de diapositive 5">
            <a:extLst>
              <a:ext uri="{FF2B5EF4-FFF2-40B4-BE49-F238E27FC236}">
                <a16:creationId xmlns:a16="http://schemas.microsoft.com/office/drawing/2014/main" id="{E4725CB0-4EBD-3C4E-BBC7-74B5ED9CC839}"/>
              </a:ext>
            </a:extLst>
          </p:cNvPr>
          <p:cNvSpPr txBox="1">
            <a:spLocks/>
          </p:cNvSpPr>
          <p:nvPr userDrawn="1"/>
        </p:nvSpPr>
        <p:spPr>
          <a:xfrm>
            <a:off x="0" y="6310313"/>
            <a:ext cx="1520042"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400" b="0" i="0" u="none" strike="noStrike" kern="1200" cap="none" spc="0" normalizeH="0" baseline="0" noProof="0" smtClean="0">
                <a:ln>
                  <a:noFill/>
                </a:ln>
                <a:solidFill>
                  <a:srgbClr val="000000"/>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400" b="0" i="0" u="none" strike="noStrike" kern="1200" cap="none" spc="0" normalizeH="0" baseline="0" noProof="0">
              <a:ln>
                <a:noFill/>
              </a:ln>
              <a:solidFill>
                <a:srgbClr val="000000"/>
              </a:solidFill>
              <a:effectLst/>
              <a:uLnTx/>
              <a:uFillTx/>
              <a:latin typeface="Montserrat" pitchFamily="2" charset="77"/>
              <a:cs typeface="Arial" panose="020B0604020202020204" pitchFamily="34" charset="0"/>
            </a:endParaRPr>
          </a:p>
        </p:txBody>
      </p:sp>
      <p:sp>
        <p:nvSpPr>
          <p:cNvPr id="21" name="Espace réservé de la date 20">
            <a:extLst>
              <a:ext uri="{FF2B5EF4-FFF2-40B4-BE49-F238E27FC236}">
                <a16:creationId xmlns:a16="http://schemas.microsoft.com/office/drawing/2014/main" id="{C9CCF44A-DF40-654D-BAA9-3D75CE898815}"/>
              </a:ext>
            </a:extLst>
          </p:cNvPr>
          <p:cNvSpPr>
            <a:spLocks noGrp="1"/>
          </p:cNvSpPr>
          <p:nvPr>
            <p:ph type="dt" sz="half" idx="2"/>
          </p:nvPr>
        </p:nvSpPr>
        <p:spPr>
          <a:xfrm>
            <a:off x="1774825" y="6092826"/>
            <a:ext cx="2808288" cy="323850"/>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fi-FI" noProof="0"/>
          </a:p>
        </p:txBody>
      </p:sp>
      <p:pic>
        <p:nvPicPr>
          <p:cNvPr id="11" name="Graphique 10">
            <a:extLst>
              <a:ext uri="{FF2B5EF4-FFF2-40B4-BE49-F238E27FC236}">
                <a16:creationId xmlns:a16="http://schemas.microsoft.com/office/drawing/2014/main" id="{C4960BFC-347B-1048-8E1E-34CC881E5E46}"/>
              </a:ext>
              <a:ext uri="{C183D7F6-B498-43B3-948B-1728B52AA6E4}">
                <adec:decorative xmlns:adec="http://schemas.microsoft.com/office/drawing/2017/decorative" xmlns="" val="1"/>
              </a:ext>
            </a:extLst>
          </p:cNvPr>
          <p:cNvPicPr>
            <a:picLocks noChangeAspect="1"/>
          </p:cNvPicPr>
          <p:nvPr userDrawn="1"/>
        </p:nvPicPr>
        <p:blipFill>
          <a:blip r:embed="rId33" cstate="email">
            <a:extLst>
              <a:ext uri="{28A0092B-C50C-407E-A947-70E740481C1C}">
                <a14:useLocalDpi xmlns:a14="http://schemas.microsoft.com/office/drawing/2010/main"/>
              </a:ext>
              <a:ext uri="{96DAC541-7B7A-43D3-8B79-37D633B846F1}">
                <asvg:svgBlip xmlns:asvg="http://schemas.microsoft.com/office/drawing/2016/SVG/main" xmlns="" r:embed="rId34"/>
              </a:ext>
            </a:extLst>
          </a:blip>
          <a:stretch>
            <a:fillRect/>
          </a:stretch>
        </p:blipFill>
        <p:spPr>
          <a:xfrm>
            <a:off x="477056" y="315724"/>
            <a:ext cx="550409" cy="261444"/>
          </a:xfrm>
          <a:prstGeom prst="rect">
            <a:avLst/>
          </a:prstGeom>
        </p:spPr>
      </p:pic>
      <p:sp>
        <p:nvSpPr>
          <p:cNvPr id="24" name="ZoneTexte 23">
            <a:extLst>
              <a:ext uri="{FF2B5EF4-FFF2-40B4-BE49-F238E27FC236}">
                <a16:creationId xmlns:a16="http://schemas.microsoft.com/office/drawing/2014/main" id="{B291AC62-C54D-AE40-BC36-747ED255713F}"/>
              </a:ext>
              <a:ext uri="{C183D7F6-B498-43B3-948B-1728B52AA6E4}">
                <adec:decorative xmlns:adec="http://schemas.microsoft.com/office/drawing/2017/decorative" xmlns="" val="0"/>
              </a:ext>
            </a:extLst>
          </p:cNvPr>
          <p:cNvSpPr txBox="1"/>
          <p:nvPr userDrawn="1"/>
        </p:nvSpPr>
        <p:spPr>
          <a:xfrm rot="16200000">
            <a:off x="-1052501" y="4028985"/>
            <a:ext cx="3609521" cy="518160"/>
          </a:xfrm>
          <a:prstGeom prst="rect">
            <a:avLst/>
          </a:prstGeom>
        </p:spPr>
        <p:txBody>
          <a:bodyPr vert="horz" wrap="square" lIns="91440" tIns="45720" rIns="91440" bIns="45720" rtlCol="0" anchor="ctr">
            <a:noAutofit/>
          </a:bodyPr>
          <a:lstStyle/>
          <a:p>
            <a:pPr algn="l"/>
            <a:endParaRPr lang="fi-FI" sz="900" noProof="0">
              <a:latin typeface="Montserrat" pitchFamily="2" charset="77"/>
            </a:endParaRPr>
          </a:p>
        </p:txBody>
      </p:sp>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1785368" y="1233489"/>
            <a:ext cx="9559723" cy="863600"/>
          </a:xfrm>
          <a:prstGeom prst="rect">
            <a:avLst/>
          </a:prstGeom>
        </p:spPr>
        <p:txBody>
          <a:bodyPr vert="horz" lIns="91440" tIns="45720" rIns="91440" bIns="45720" rtlCol="0" anchor="t" anchorCtr="0">
            <a:normAutofit/>
          </a:bodyPr>
          <a:lstStyle/>
          <a:p>
            <a:r>
              <a:rPr lang="fi-FI" noProof="0" dirty="0"/>
              <a:t>Otsikko</a:t>
            </a:r>
          </a:p>
        </p:txBody>
      </p:sp>
      <p:sp>
        <p:nvSpPr>
          <p:cNvPr id="3" name="Espace réservé du texte 2">
            <a:extLst>
              <a:ext uri="{FF2B5EF4-FFF2-40B4-BE49-F238E27FC236}">
                <a16:creationId xmlns:a16="http://schemas.microsoft.com/office/drawing/2014/main" id="{9255D721-CAFD-DD40-BD9A-E933EDE2B1C0}"/>
              </a:ext>
            </a:extLst>
          </p:cNvPr>
          <p:cNvSpPr>
            <a:spLocks noGrp="1"/>
          </p:cNvSpPr>
          <p:nvPr>
            <p:ph type="body" idx="1"/>
          </p:nvPr>
        </p:nvSpPr>
        <p:spPr>
          <a:xfrm>
            <a:off x="1785367" y="2351314"/>
            <a:ext cx="9559724" cy="3741511"/>
          </a:xfrm>
          <a:prstGeom prst="rect">
            <a:avLst/>
          </a:prstGeom>
        </p:spPr>
        <p:txBody>
          <a:bodyPr vert="horz" lIns="91440" tIns="45720" rIns="91440" bIns="45720" rtlCol="0">
            <a:normAutofit/>
          </a:bodyPr>
          <a:lstStyle/>
          <a:p>
            <a:pPr lvl="0"/>
            <a:r>
              <a:rPr lang="fi-FI" noProof="0"/>
              <a:t>Sisältö</a:t>
            </a:r>
          </a:p>
          <a:p>
            <a:pPr lvl="1"/>
            <a:r>
              <a:rPr lang="fi-FI" noProof="0"/>
              <a:t>Sisältö 2</a:t>
            </a:r>
          </a:p>
          <a:p>
            <a:pPr lvl="2"/>
            <a:r>
              <a:rPr lang="fi-FI" noProof="0"/>
              <a:t>Sisältö 3</a:t>
            </a:r>
          </a:p>
          <a:p>
            <a:pPr lvl="3"/>
            <a:r>
              <a:rPr lang="fi-FI" noProof="0"/>
              <a:t>Sisältö 4</a:t>
            </a:r>
          </a:p>
          <a:p>
            <a:pPr lvl="4"/>
            <a:r>
              <a:rPr lang="fi-FI" noProof="0"/>
              <a:t>Sisältö 5</a:t>
            </a:r>
          </a:p>
        </p:txBody>
      </p:sp>
    </p:spTree>
    <p:extLst>
      <p:ext uri="{BB962C8B-B14F-4D97-AF65-F5344CB8AC3E}">
        <p14:creationId xmlns:p14="http://schemas.microsoft.com/office/powerpoint/2010/main" val="3213862609"/>
      </p:ext>
    </p:extLst>
  </p:cSld>
  <p:clrMap bg1="lt1" tx1="dk1" bg2="lt2" tx2="dk2" accent1="accent1" accent2="accent2" accent3="accent3" accent4="accent4" accent5="accent5" accent6="accent6" hlink="hlink" folHlink="folHlink"/>
  <p:sldLayoutIdLst>
    <p:sldLayoutId id="2147483874" r:id="rId1"/>
    <p:sldLayoutId id="2147483915" r:id="rId2"/>
    <p:sldLayoutId id="2147483881" r:id="rId3"/>
    <p:sldLayoutId id="2147483876" r:id="rId4"/>
    <p:sldLayoutId id="2147483869" r:id="rId5"/>
    <p:sldLayoutId id="2147483883" r:id="rId6"/>
    <p:sldLayoutId id="2147483877" r:id="rId7"/>
    <p:sldLayoutId id="2147483906" r:id="rId8"/>
    <p:sldLayoutId id="2147483880" r:id="rId9"/>
    <p:sldLayoutId id="2147483916" r:id="rId10"/>
    <p:sldLayoutId id="2147483878" r:id="rId11"/>
    <p:sldLayoutId id="2147483884" r:id="rId12"/>
    <p:sldLayoutId id="2147483882" r:id="rId13"/>
    <p:sldLayoutId id="2147483870" r:id="rId14"/>
    <p:sldLayoutId id="2147483912" r:id="rId15"/>
    <p:sldLayoutId id="2147483871" r:id="rId16"/>
    <p:sldLayoutId id="2147483902" r:id="rId17"/>
    <p:sldLayoutId id="2147483897" r:id="rId18"/>
    <p:sldLayoutId id="2147483898" r:id="rId19"/>
    <p:sldLayoutId id="2147483891" r:id="rId20"/>
    <p:sldLayoutId id="2147483913" r:id="rId21"/>
    <p:sldLayoutId id="2147483873" r:id="rId22"/>
    <p:sldLayoutId id="2147483914" r:id="rId23"/>
    <p:sldLayoutId id="2147483890" r:id="rId24"/>
    <p:sldLayoutId id="2147483872" r:id="rId25"/>
    <p:sldLayoutId id="2147483892" r:id="rId26"/>
    <p:sldLayoutId id="2147483889" r:id="rId27"/>
    <p:sldLayoutId id="2147483908" r:id="rId28"/>
    <p:sldLayoutId id="2147483909" r:id="rId29"/>
    <p:sldLayoutId id="2147483910" r:id="rId30"/>
    <p:sldLayoutId id="2147483911" r:id="rId31"/>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60000"/>
        <a:buFontTx/>
        <a:buNone/>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userDrawn="1">
          <p15:clr>
            <a:srgbClr val="F26B43"/>
          </p15:clr>
        </p15:guide>
        <p15:guide id="7" orient="horz" pos="3838" userDrawn="1">
          <p15:clr>
            <a:srgbClr val="F26B43"/>
          </p15:clr>
        </p15:guide>
        <p15:guide id="8" pos="3840" userDrawn="1">
          <p15:clr>
            <a:srgbClr val="F26B43"/>
          </p15:clr>
        </p15:guide>
        <p15:guide id="9" pos="4815" userDrawn="1">
          <p15:clr>
            <a:srgbClr val="F26B43"/>
          </p15:clr>
        </p15:guide>
        <p15:guide id="10" pos="5768" userDrawn="1">
          <p15:clr>
            <a:srgbClr val="F26B43"/>
          </p15:clr>
        </p15:guide>
        <p15:guide id="11" pos="6720" userDrawn="1">
          <p15:clr>
            <a:srgbClr val="F26B43"/>
          </p15:clr>
        </p15:guide>
        <p15:guide id="12" pos="2887" userDrawn="1">
          <p15:clr>
            <a:srgbClr val="F26B43"/>
          </p15:clr>
        </p15:guide>
        <p15:guide id="13" pos="1912" userDrawn="1">
          <p15:clr>
            <a:srgbClr val="F26B43"/>
          </p15:clr>
        </p15:guide>
        <p15:guide id="14" pos="960" userDrawn="1">
          <p15:clr>
            <a:srgbClr val="F26B43"/>
          </p15:clr>
        </p15:guide>
        <p15:guide id="15" pos="1118" userDrawn="1">
          <p15:clr>
            <a:srgbClr val="F26B43"/>
          </p15:clr>
        </p15:guide>
        <p15:guide id="16" pos="1186" userDrawn="1">
          <p15:clr>
            <a:srgbClr val="F26B43"/>
          </p15:clr>
        </p15:guide>
        <p15:guide id="17" orient="horz" pos="777" userDrawn="1">
          <p15:clr>
            <a:srgbClr val="F26B43"/>
          </p15:clr>
        </p15:guide>
        <p15:guide id="18" orient="horz" pos="4042" userDrawn="1">
          <p15:clr>
            <a:srgbClr val="F26B43"/>
          </p15:clr>
        </p15:guide>
        <p15:guide id="19" orient="horz" pos="1321" userDrawn="1">
          <p15:clr>
            <a:srgbClr val="F26B43"/>
          </p15:clr>
        </p15:guide>
        <p15:guide id="20" orient="horz" pos="1480" userDrawn="1">
          <p15:clr>
            <a:srgbClr val="F26B43"/>
          </p15:clr>
        </p15:guide>
        <p15:guide id="21" orient="horz" pos="1911" userDrawn="1">
          <p15:clr>
            <a:srgbClr val="F26B43"/>
          </p15:clr>
        </p15:guide>
        <p15:guide id="22" orient="horz" pos="206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Espace réservé pour une image  2">
            <a:extLst>
              <a:ext uri="{FF2B5EF4-FFF2-40B4-BE49-F238E27FC236}">
                <a16:creationId xmlns:a16="http://schemas.microsoft.com/office/drawing/2014/main" id="{4597BE38-051A-AF49-8614-E3803F4D32EC}"/>
              </a:ext>
              <a:ext uri="{C183D7F6-B498-43B3-948B-1728B52AA6E4}">
                <adec:decorative xmlns:adec="http://schemas.microsoft.com/office/drawing/2017/decorative" xmlns="" val="1"/>
              </a:ext>
            </a:extLst>
          </p:cNvPr>
          <p:cNvPicPr>
            <a:picLocks noGrp="1" noChangeAspect="1"/>
          </p:cNvPicPr>
          <p:nvPr>
            <p:ph type="pic" sz="quarter" idx="25"/>
          </p:nvPr>
        </p:nvPicPr>
        <p:blipFill rotWithShape="1">
          <a:blip r:embed="rId2" cstate="screen">
            <a:extLst>
              <a:ext uri="{28A0092B-C50C-407E-A947-70E740481C1C}">
                <a14:useLocalDpi xmlns:a14="http://schemas.microsoft.com/office/drawing/2010/main"/>
              </a:ext>
            </a:extLst>
          </a:blip>
          <a:srcRect l="22" r="22"/>
          <a:stretch/>
        </p:blipFill>
        <p:spPr/>
      </p:pic>
      <p:pic>
        <p:nvPicPr>
          <p:cNvPr id="27" name="Espace réservé pour une image  29">
            <a:extLst>
              <a:ext uri="{FF2B5EF4-FFF2-40B4-BE49-F238E27FC236}">
                <a16:creationId xmlns:a16="http://schemas.microsoft.com/office/drawing/2014/main" id="{16128075-84F1-5F4C-B8DC-BB475FBEBBEC}"/>
              </a:ext>
              <a:ext uri="{C183D7F6-B498-43B3-948B-1728B52AA6E4}">
                <adec:decorative xmlns:adec="http://schemas.microsoft.com/office/drawing/2017/decorative" xmlns="" val="1"/>
              </a:ext>
            </a:extLst>
          </p:cNvPr>
          <p:cNvPicPr>
            <a:picLocks noGrp="1" noChangeAspect="1"/>
          </p:cNvPicPr>
          <p:nvPr>
            <p:ph type="pic" sz="quarter" idx="24"/>
          </p:nvPr>
        </p:nvPicPr>
        <p:blipFill rotWithShape="1">
          <a:blip r:embed="rId3" cstate="screen">
            <a:extLst>
              <a:ext uri="{28A0092B-C50C-407E-A947-70E740481C1C}">
                <a14:useLocalDpi xmlns:a14="http://schemas.microsoft.com/office/drawing/2010/main"/>
              </a:ext>
            </a:extLst>
          </a:blip>
          <a:srcRect/>
          <a:stretch/>
        </p:blipFill>
        <p:spPr/>
      </p:pic>
      <p:sp>
        <p:nvSpPr>
          <p:cNvPr id="28" name="Tekstin paikkamerkki 27">
            <a:extLst>
              <a:ext uri="{FF2B5EF4-FFF2-40B4-BE49-F238E27FC236}">
                <a16:creationId xmlns:a16="http://schemas.microsoft.com/office/drawing/2014/main" id="{D49C0B32-6AB3-415A-82C2-BC79F6618368}"/>
              </a:ext>
            </a:extLst>
          </p:cNvPr>
          <p:cNvSpPr>
            <a:spLocks noGrp="1"/>
          </p:cNvSpPr>
          <p:nvPr>
            <p:ph type="body" sz="quarter" idx="13"/>
          </p:nvPr>
        </p:nvSpPr>
        <p:spPr/>
        <p:txBody>
          <a:bodyPr/>
          <a:lstStyle/>
          <a:p>
            <a:endParaRPr lang="fi-FI"/>
          </a:p>
        </p:txBody>
      </p:sp>
      <p:pic>
        <p:nvPicPr>
          <p:cNvPr id="15" name="Graphique 14">
            <a:extLst>
              <a:ext uri="{FF2B5EF4-FFF2-40B4-BE49-F238E27FC236}">
                <a16:creationId xmlns:a16="http://schemas.microsoft.com/office/drawing/2014/main" id="{39844F35-CD70-3C4F-AF00-22591FEC1CA8}"/>
              </a:ext>
              <a:ext uri="{C183D7F6-B498-43B3-948B-1728B52AA6E4}">
                <adec:decorative xmlns:adec="http://schemas.microsoft.com/office/drawing/2017/decorative" xmlns="" val="1"/>
              </a:ext>
            </a:extLst>
          </p:cNvPr>
          <p:cNvPicPr>
            <a:picLocks noChangeAspect="1"/>
          </p:cNvPicPr>
          <p:nvPr/>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r="44680" b="45876"/>
          <a:stretch/>
        </p:blipFill>
        <p:spPr>
          <a:xfrm>
            <a:off x="7659445" y="0"/>
            <a:ext cx="4531856" cy="2106079"/>
          </a:xfrm>
          <a:prstGeom prst="rect">
            <a:avLst/>
          </a:prstGeom>
        </p:spPr>
      </p:pic>
      <p:sp>
        <p:nvSpPr>
          <p:cNvPr id="34" name="Titre 10">
            <a:extLst>
              <a:ext uri="{FF2B5EF4-FFF2-40B4-BE49-F238E27FC236}">
                <a16:creationId xmlns:a16="http://schemas.microsoft.com/office/drawing/2014/main" id="{79CA8C98-3017-4861-A84A-B4C153FB63B5}"/>
              </a:ext>
            </a:extLst>
          </p:cNvPr>
          <p:cNvSpPr>
            <a:spLocks noGrp="1"/>
          </p:cNvSpPr>
          <p:nvPr>
            <p:ph type="title"/>
          </p:nvPr>
        </p:nvSpPr>
        <p:spPr>
          <a:xfrm>
            <a:off x="279078" y="4106488"/>
            <a:ext cx="4404682" cy="2270599"/>
          </a:xfrm>
        </p:spPr>
        <p:txBody>
          <a:bodyPr anchor="b">
            <a:noAutofit/>
          </a:bodyPr>
          <a:lstStyle/>
          <a:p>
            <a:r>
              <a:rPr lang="fi-FI" sz="3200" dirty="0">
                <a:solidFill>
                  <a:schemeClr val="bg1"/>
                </a:solidFill>
                <a:latin typeface="Montserrat Medium" panose="00000600000000000000" pitchFamily="2" charset="0"/>
              </a:rPr>
              <a:t>Rastikankaan liikennetarkastelu, Postin HCT-kaluston liikennöinti	</a:t>
            </a:r>
            <a:endParaRPr lang="en-CA" sz="4800" dirty="0">
              <a:solidFill>
                <a:schemeClr val="bg1"/>
              </a:solidFill>
              <a:latin typeface="Gentium Basic" panose="02000503060000020004" pitchFamily="2" charset="0"/>
            </a:endParaRPr>
          </a:p>
        </p:txBody>
      </p:sp>
      <p:sp>
        <p:nvSpPr>
          <p:cNvPr id="35" name="Sous-titre 11">
            <a:extLst>
              <a:ext uri="{FF2B5EF4-FFF2-40B4-BE49-F238E27FC236}">
                <a16:creationId xmlns:a16="http://schemas.microsoft.com/office/drawing/2014/main" id="{4C9BFFA5-B84B-482E-92F0-34BC902CD340}"/>
              </a:ext>
            </a:extLst>
          </p:cNvPr>
          <p:cNvSpPr>
            <a:spLocks noGrp="1"/>
          </p:cNvSpPr>
          <p:nvPr>
            <p:ph type="subTitle" idx="1"/>
          </p:nvPr>
        </p:nvSpPr>
        <p:spPr>
          <a:xfrm>
            <a:off x="279078" y="6377088"/>
            <a:ext cx="4021522" cy="385236"/>
          </a:xfrm>
        </p:spPr>
        <p:txBody>
          <a:bodyPr/>
          <a:lstStyle/>
          <a:p>
            <a:r>
              <a:rPr lang="fr-CA" dirty="0">
                <a:solidFill>
                  <a:schemeClr val="bg1"/>
                </a:solidFill>
              </a:rPr>
              <a:t>23.12.2022</a:t>
            </a:r>
            <a:endParaRPr lang="fr-FR" dirty="0">
              <a:solidFill>
                <a:schemeClr val="bg1"/>
              </a:solidFill>
            </a:endParaRPr>
          </a:p>
        </p:txBody>
      </p:sp>
    </p:spTree>
    <p:extLst>
      <p:ext uri="{BB962C8B-B14F-4D97-AF65-F5344CB8AC3E}">
        <p14:creationId xmlns:p14="http://schemas.microsoft.com/office/powerpoint/2010/main" val="14402964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285F1FD8-6773-419D-8D5B-EE8099D10187}"/>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7DA55EDB-A085-414D-908A-797535BDAB57}"/>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BFBAD761-7C96-408D-8975-B411F34D11C7}"/>
              </a:ext>
            </a:extLst>
          </p:cNvPr>
          <p:cNvSpPr>
            <a:spLocks noGrp="1"/>
          </p:cNvSpPr>
          <p:nvPr>
            <p:ph type="title"/>
          </p:nvPr>
        </p:nvSpPr>
        <p:spPr>
          <a:xfrm>
            <a:off x="1778698" y="1233488"/>
            <a:ext cx="9120430" cy="863600"/>
          </a:xfrm>
        </p:spPr>
        <p:txBody>
          <a:bodyPr>
            <a:normAutofit fontScale="90000"/>
          </a:bodyPr>
          <a:lstStyle/>
          <a:p>
            <a:r>
              <a:rPr lang="fi-FI" dirty="0"/>
              <a:t>Yhdistetty pyörätie ja jalkakäytävä </a:t>
            </a:r>
            <a:r>
              <a:rPr lang="fi-FI" dirty="0" err="1"/>
              <a:t>Turengintielle</a:t>
            </a:r>
            <a:r>
              <a:rPr lang="fi-FI" dirty="0"/>
              <a:t> (mt 262) Välille </a:t>
            </a:r>
            <a:r>
              <a:rPr lang="fi-FI" dirty="0" err="1"/>
              <a:t>Viralan</a:t>
            </a:r>
            <a:r>
              <a:rPr lang="fi-FI" dirty="0"/>
              <a:t> ETL – </a:t>
            </a:r>
            <a:r>
              <a:rPr lang="fi-FI" dirty="0" err="1"/>
              <a:t>Rastilantie</a:t>
            </a:r>
            <a:r>
              <a:rPr lang="fi-FI" dirty="0"/>
              <a:t>, esisuunnitelma (2020)</a:t>
            </a:r>
          </a:p>
        </p:txBody>
      </p:sp>
      <p:sp>
        <p:nvSpPr>
          <p:cNvPr id="5" name="Sisällön paikkamerkki 4">
            <a:extLst>
              <a:ext uri="{FF2B5EF4-FFF2-40B4-BE49-F238E27FC236}">
                <a16:creationId xmlns:a16="http://schemas.microsoft.com/office/drawing/2014/main" id="{DC96F270-0FF1-4165-8D5A-12498274EEDC}"/>
              </a:ext>
            </a:extLst>
          </p:cNvPr>
          <p:cNvSpPr>
            <a:spLocks noGrp="1"/>
          </p:cNvSpPr>
          <p:nvPr>
            <p:ph sz="quarter" idx="14"/>
          </p:nvPr>
        </p:nvSpPr>
        <p:spPr>
          <a:xfrm>
            <a:off x="1774825" y="2351314"/>
            <a:ext cx="9575826" cy="3744686"/>
          </a:xfrm>
        </p:spPr>
        <p:txBody>
          <a:bodyPr>
            <a:normAutofit/>
          </a:bodyPr>
          <a:lstStyle/>
          <a:p>
            <a:r>
              <a:rPr lang="fi-FI" sz="1200" dirty="0"/>
              <a:t>Esisuunnitelmassa tarkasteltiin yhdistetyn pyörätien ja jalkakäytävän toteutettavuutta, mitoitusta ja kustannusarviota. Väylä suunniteltiin Turengintien pohjoispuolelle 4 metriä leveänä. Ensivaiheessa esitettiin toteutettavaksi väli Rastikankaantie – </a:t>
            </a:r>
            <a:r>
              <a:rPr lang="fi-FI" sz="1200" dirty="0" err="1"/>
              <a:t>Rastilantie</a:t>
            </a:r>
            <a:r>
              <a:rPr lang="fi-FI" sz="1200" dirty="0"/>
              <a:t>.  Välirastin rakennussuunnitelma on huomioitu esisuunnitelmassa. </a:t>
            </a:r>
          </a:p>
        </p:txBody>
      </p:sp>
      <p:pic>
        <p:nvPicPr>
          <p:cNvPr id="7" name="Kuva 6">
            <a:extLst>
              <a:ext uri="{FF2B5EF4-FFF2-40B4-BE49-F238E27FC236}">
                <a16:creationId xmlns:a16="http://schemas.microsoft.com/office/drawing/2014/main" id="{3A0EAE70-3A8F-4175-9421-39130F8D69BF}"/>
              </a:ext>
            </a:extLst>
          </p:cNvPr>
          <p:cNvPicPr>
            <a:picLocks noChangeAspect="1"/>
          </p:cNvPicPr>
          <p:nvPr/>
        </p:nvPicPr>
        <p:blipFill>
          <a:blip r:embed="rId2"/>
          <a:stretch>
            <a:fillRect/>
          </a:stretch>
        </p:blipFill>
        <p:spPr>
          <a:xfrm>
            <a:off x="6065772" y="3237505"/>
            <a:ext cx="5929430" cy="3046815"/>
          </a:xfrm>
          <a:prstGeom prst="rect">
            <a:avLst/>
          </a:prstGeom>
        </p:spPr>
      </p:pic>
      <p:pic>
        <p:nvPicPr>
          <p:cNvPr id="9" name="Kuva 8">
            <a:extLst>
              <a:ext uri="{FF2B5EF4-FFF2-40B4-BE49-F238E27FC236}">
                <a16:creationId xmlns:a16="http://schemas.microsoft.com/office/drawing/2014/main" id="{21BDD4C7-3C68-49E7-9EB2-FDAB388DB07A}"/>
              </a:ext>
            </a:extLst>
          </p:cNvPr>
          <p:cNvPicPr>
            <a:picLocks noChangeAspect="1"/>
          </p:cNvPicPr>
          <p:nvPr/>
        </p:nvPicPr>
        <p:blipFill>
          <a:blip r:embed="rId3"/>
          <a:stretch>
            <a:fillRect/>
          </a:stretch>
        </p:blipFill>
        <p:spPr>
          <a:xfrm>
            <a:off x="1744596" y="3274601"/>
            <a:ext cx="4298193" cy="3009719"/>
          </a:xfrm>
          <a:prstGeom prst="rect">
            <a:avLst/>
          </a:prstGeom>
        </p:spPr>
      </p:pic>
    </p:spTree>
    <p:extLst>
      <p:ext uri="{BB962C8B-B14F-4D97-AF65-F5344CB8AC3E}">
        <p14:creationId xmlns:p14="http://schemas.microsoft.com/office/powerpoint/2010/main" val="38640839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FBAD761-7C96-408D-8975-B411F34D11C7}"/>
              </a:ext>
            </a:extLst>
          </p:cNvPr>
          <p:cNvSpPr>
            <a:spLocks noGrp="1"/>
          </p:cNvSpPr>
          <p:nvPr>
            <p:ph type="title"/>
          </p:nvPr>
        </p:nvSpPr>
        <p:spPr>
          <a:xfrm>
            <a:off x="1670632" y="211023"/>
            <a:ext cx="9120430" cy="863600"/>
          </a:xfrm>
        </p:spPr>
        <p:txBody>
          <a:bodyPr>
            <a:normAutofit/>
          </a:bodyPr>
          <a:lstStyle/>
          <a:p>
            <a:r>
              <a:rPr lang="fi-FI" dirty="0"/>
              <a:t>VT3, Moreenin eritasoliittymän tiesuunnitelma</a:t>
            </a:r>
          </a:p>
        </p:txBody>
      </p:sp>
      <p:sp>
        <p:nvSpPr>
          <p:cNvPr id="5" name="Sisällön paikkamerkki 4">
            <a:extLst>
              <a:ext uri="{FF2B5EF4-FFF2-40B4-BE49-F238E27FC236}">
                <a16:creationId xmlns:a16="http://schemas.microsoft.com/office/drawing/2014/main" id="{DC96F270-0FF1-4165-8D5A-12498274EEDC}"/>
              </a:ext>
            </a:extLst>
          </p:cNvPr>
          <p:cNvSpPr>
            <a:spLocks noGrp="1"/>
          </p:cNvSpPr>
          <p:nvPr>
            <p:ph sz="quarter" idx="14"/>
          </p:nvPr>
        </p:nvSpPr>
        <p:spPr>
          <a:xfrm>
            <a:off x="1744596" y="1034774"/>
            <a:ext cx="9575826" cy="794026"/>
          </a:xfrm>
        </p:spPr>
        <p:txBody>
          <a:bodyPr>
            <a:normAutofit/>
          </a:bodyPr>
          <a:lstStyle/>
          <a:p>
            <a:r>
              <a:rPr lang="fi-FI" sz="1200" dirty="0"/>
              <a:t>Moreenin eritasoliittymä tulee palvelemaan valmistuessaan myös Rastikankaan aluetta yhteytenä Vt3:lta mt130:n ja </a:t>
            </a:r>
            <a:r>
              <a:rPr lang="fi-FI" sz="1200" dirty="0" err="1"/>
              <a:t>Rastilantien</a:t>
            </a:r>
            <a:r>
              <a:rPr lang="fi-FI" sz="1200" dirty="0"/>
              <a:t> muodostamien yhteyksien kautta.</a:t>
            </a:r>
          </a:p>
        </p:txBody>
      </p:sp>
      <p:pic>
        <p:nvPicPr>
          <p:cNvPr id="8" name="Kuva 7">
            <a:extLst>
              <a:ext uri="{FF2B5EF4-FFF2-40B4-BE49-F238E27FC236}">
                <a16:creationId xmlns:a16="http://schemas.microsoft.com/office/drawing/2014/main" id="{D4CF0546-A3DA-4238-83D1-A3531F2F30B9}"/>
              </a:ext>
            </a:extLst>
          </p:cNvPr>
          <p:cNvPicPr>
            <a:picLocks noChangeAspect="1"/>
          </p:cNvPicPr>
          <p:nvPr/>
        </p:nvPicPr>
        <p:blipFill>
          <a:blip r:embed="rId2"/>
          <a:stretch>
            <a:fillRect/>
          </a:stretch>
        </p:blipFill>
        <p:spPr>
          <a:xfrm>
            <a:off x="1845550" y="1828800"/>
            <a:ext cx="8500899" cy="4902285"/>
          </a:xfrm>
          <a:prstGeom prst="rect">
            <a:avLst/>
          </a:prstGeom>
        </p:spPr>
      </p:pic>
    </p:spTree>
    <p:extLst>
      <p:ext uri="{BB962C8B-B14F-4D97-AF65-F5344CB8AC3E}">
        <p14:creationId xmlns:p14="http://schemas.microsoft.com/office/powerpoint/2010/main" val="25118149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FBAD761-7C96-408D-8975-B411F34D11C7}"/>
              </a:ext>
            </a:extLst>
          </p:cNvPr>
          <p:cNvSpPr>
            <a:spLocks noGrp="1"/>
          </p:cNvSpPr>
          <p:nvPr>
            <p:ph type="title"/>
          </p:nvPr>
        </p:nvSpPr>
        <p:spPr>
          <a:xfrm>
            <a:off x="1774825" y="141880"/>
            <a:ext cx="9120430" cy="863600"/>
          </a:xfrm>
        </p:spPr>
        <p:txBody>
          <a:bodyPr>
            <a:normAutofit/>
          </a:bodyPr>
          <a:lstStyle/>
          <a:p>
            <a:r>
              <a:rPr lang="fi-FI" dirty="0"/>
              <a:t>Moreenin eritasoliittymän tiesuunnittelun yhteydessä laadittu tarkastelu HCT-rekkojen palvelualue</a:t>
            </a:r>
          </a:p>
        </p:txBody>
      </p:sp>
      <p:sp>
        <p:nvSpPr>
          <p:cNvPr id="5" name="Sisällön paikkamerkki 4">
            <a:extLst>
              <a:ext uri="{FF2B5EF4-FFF2-40B4-BE49-F238E27FC236}">
                <a16:creationId xmlns:a16="http://schemas.microsoft.com/office/drawing/2014/main" id="{DC96F270-0FF1-4165-8D5A-12498274EEDC}"/>
              </a:ext>
            </a:extLst>
          </p:cNvPr>
          <p:cNvSpPr>
            <a:spLocks noGrp="1"/>
          </p:cNvSpPr>
          <p:nvPr>
            <p:ph sz="quarter" idx="14"/>
          </p:nvPr>
        </p:nvSpPr>
        <p:spPr>
          <a:xfrm>
            <a:off x="1774825" y="1034774"/>
            <a:ext cx="9575826" cy="3744686"/>
          </a:xfrm>
        </p:spPr>
        <p:txBody>
          <a:bodyPr>
            <a:normAutofit/>
          </a:bodyPr>
          <a:lstStyle/>
          <a:p>
            <a:r>
              <a:rPr lang="fi-FI" sz="1200" dirty="0"/>
              <a:t>Moreenin eritasoliittymän tiesuunnitelman laadinnan yhteydessä laadittiin alustavat tarkastelut ja tilanvaraussuunnitelmat HCT-rekkojen palvelualueen järjestämisestä Moreenin eritasoliittymän välittömään läheisyyteen Vt3:n länsipuolelle. Eritasoliittymän rakentamisen myötä nykyiset VT3 levähdysalueet poistuvat ja ne on tarkoitus korvata Moreenin eritasoliittymän yhteydessä.</a:t>
            </a:r>
          </a:p>
        </p:txBody>
      </p:sp>
      <p:pic>
        <p:nvPicPr>
          <p:cNvPr id="8" name="Kuva 7">
            <a:extLst>
              <a:ext uri="{FF2B5EF4-FFF2-40B4-BE49-F238E27FC236}">
                <a16:creationId xmlns:a16="http://schemas.microsoft.com/office/drawing/2014/main" id="{DBFF5EB3-92E1-443E-89C2-0FD99D4ACFB9}"/>
              </a:ext>
            </a:extLst>
          </p:cNvPr>
          <p:cNvPicPr>
            <a:picLocks noChangeAspect="1"/>
          </p:cNvPicPr>
          <p:nvPr/>
        </p:nvPicPr>
        <p:blipFill>
          <a:blip r:embed="rId2"/>
          <a:stretch>
            <a:fillRect/>
          </a:stretch>
        </p:blipFill>
        <p:spPr>
          <a:xfrm>
            <a:off x="1712421" y="2074007"/>
            <a:ext cx="8110177" cy="4783993"/>
          </a:xfrm>
          <a:prstGeom prst="rect">
            <a:avLst/>
          </a:prstGeom>
        </p:spPr>
      </p:pic>
    </p:spTree>
    <p:extLst>
      <p:ext uri="{BB962C8B-B14F-4D97-AF65-F5344CB8AC3E}">
        <p14:creationId xmlns:p14="http://schemas.microsoft.com/office/powerpoint/2010/main" val="273421883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FBAD761-7C96-408D-8975-B411F34D11C7}"/>
              </a:ext>
            </a:extLst>
          </p:cNvPr>
          <p:cNvSpPr>
            <a:spLocks noGrp="1"/>
          </p:cNvSpPr>
          <p:nvPr>
            <p:ph type="title"/>
          </p:nvPr>
        </p:nvSpPr>
        <p:spPr>
          <a:xfrm>
            <a:off x="1774825" y="141880"/>
            <a:ext cx="9120430" cy="863600"/>
          </a:xfrm>
        </p:spPr>
        <p:txBody>
          <a:bodyPr>
            <a:normAutofit/>
          </a:bodyPr>
          <a:lstStyle/>
          <a:p>
            <a:r>
              <a:rPr lang="fi-FI" dirty="0"/>
              <a:t>Alustava luonnos Moreenin eritasoliittymän yhteyteen suunnitellusta HCT-palvelualueen järjestelyistä</a:t>
            </a:r>
          </a:p>
        </p:txBody>
      </p:sp>
      <p:pic>
        <p:nvPicPr>
          <p:cNvPr id="3" name="Kuva 2">
            <a:extLst>
              <a:ext uri="{FF2B5EF4-FFF2-40B4-BE49-F238E27FC236}">
                <a16:creationId xmlns:a16="http://schemas.microsoft.com/office/drawing/2014/main" id="{938D86E8-4085-41C7-B6BD-188C061C9A64}"/>
              </a:ext>
            </a:extLst>
          </p:cNvPr>
          <p:cNvPicPr>
            <a:picLocks noChangeAspect="1"/>
          </p:cNvPicPr>
          <p:nvPr/>
        </p:nvPicPr>
        <p:blipFill>
          <a:blip r:embed="rId2"/>
          <a:stretch>
            <a:fillRect/>
          </a:stretch>
        </p:blipFill>
        <p:spPr>
          <a:xfrm>
            <a:off x="1855960" y="967330"/>
            <a:ext cx="10146232" cy="5890670"/>
          </a:xfrm>
          <a:prstGeom prst="rect">
            <a:avLst/>
          </a:prstGeom>
        </p:spPr>
      </p:pic>
    </p:spTree>
    <p:extLst>
      <p:ext uri="{BB962C8B-B14F-4D97-AF65-F5344CB8AC3E}">
        <p14:creationId xmlns:p14="http://schemas.microsoft.com/office/powerpoint/2010/main" val="6404254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44431C34-648B-4D7C-A175-778EE58C5729}"/>
              </a:ext>
            </a:extLst>
          </p:cNvPr>
          <p:cNvSpPr>
            <a:spLocks noGrp="1"/>
          </p:cNvSpPr>
          <p:nvPr>
            <p:ph type="body" sz="quarter" idx="13"/>
          </p:nvPr>
        </p:nvSpPr>
        <p:spPr/>
        <p:txBody>
          <a:bodyPr/>
          <a:lstStyle/>
          <a:p>
            <a:endParaRPr lang="fi-FI"/>
          </a:p>
        </p:txBody>
      </p:sp>
      <p:sp>
        <p:nvSpPr>
          <p:cNvPr id="3" name="Otsikko 2">
            <a:extLst>
              <a:ext uri="{FF2B5EF4-FFF2-40B4-BE49-F238E27FC236}">
                <a16:creationId xmlns:a16="http://schemas.microsoft.com/office/drawing/2014/main" id="{6899D58C-CED0-49DA-9F51-99D4DA82460C}"/>
              </a:ext>
            </a:extLst>
          </p:cNvPr>
          <p:cNvSpPr>
            <a:spLocks noGrp="1"/>
          </p:cNvSpPr>
          <p:nvPr>
            <p:ph type="title"/>
          </p:nvPr>
        </p:nvSpPr>
        <p:spPr/>
        <p:txBody>
          <a:bodyPr/>
          <a:lstStyle/>
          <a:p>
            <a:r>
              <a:rPr lang="fi-FI" dirty="0"/>
              <a:t>Välirastin liittymä</a:t>
            </a:r>
          </a:p>
        </p:txBody>
      </p:sp>
      <p:sp>
        <p:nvSpPr>
          <p:cNvPr id="4" name="Alaotsikko 3">
            <a:extLst>
              <a:ext uri="{FF2B5EF4-FFF2-40B4-BE49-F238E27FC236}">
                <a16:creationId xmlns:a16="http://schemas.microsoft.com/office/drawing/2014/main" id="{B13AE954-A6DB-4472-94ED-9A713EC15665}"/>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906161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8C05B9B6-8BC5-4023-AAAE-6A7A4C71E187}"/>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02130C6B-D457-49C3-A655-811D1A93675A}"/>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8E824D6F-88D7-49FF-9132-E1F59EEB9DEF}"/>
              </a:ext>
            </a:extLst>
          </p:cNvPr>
          <p:cNvSpPr>
            <a:spLocks noGrp="1"/>
          </p:cNvSpPr>
          <p:nvPr>
            <p:ph type="title"/>
          </p:nvPr>
        </p:nvSpPr>
        <p:spPr/>
        <p:txBody>
          <a:bodyPr/>
          <a:lstStyle/>
          <a:p>
            <a:r>
              <a:rPr lang="fi-FI" dirty="0"/>
              <a:t>Turengintien ja Välirastin liittymätyyppivertailu 2020</a:t>
            </a:r>
          </a:p>
        </p:txBody>
      </p:sp>
      <p:sp>
        <p:nvSpPr>
          <p:cNvPr id="5" name="Sisällön paikkamerkki 4">
            <a:extLst>
              <a:ext uri="{FF2B5EF4-FFF2-40B4-BE49-F238E27FC236}">
                <a16:creationId xmlns:a16="http://schemas.microsoft.com/office/drawing/2014/main" id="{43C7BE59-6CAA-4528-98C6-7EE9517A01C2}"/>
              </a:ext>
            </a:extLst>
          </p:cNvPr>
          <p:cNvSpPr>
            <a:spLocks noGrp="1"/>
          </p:cNvSpPr>
          <p:nvPr>
            <p:ph sz="quarter" idx="14"/>
          </p:nvPr>
        </p:nvSpPr>
        <p:spPr>
          <a:xfrm>
            <a:off x="1774825" y="2351314"/>
            <a:ext cx="4505063" cy="3744686"/>
          </a:xfrm>
        </p:spPr>
        <p:txBody>
          <a:bodyPr>
            <a:normAutofit/>
          </a:bodyPr>
          <a:lstStyle/>
          <a:p>
            <a:r>
              <a:rPr lang="fi-FI" sz="1100" dirty="0"/>
              <a:t>2020 on laadittu liittymätyyppivertailu Välirastin liittymälle. Vertailussa arvioitiin liikennetuotos akkutehtaalle, minkä perusteella arvioitiin liittymän tyyppi.  Liikennemäärien perusteella on esitetty väistötilallista liittymää, mutta varauduttu myös mahdolliseen kanavointiin turvallisen ylitysmahdollisuuden saavuttamiseksi. </a:t>
            </a:r>
          </a:p>
          <a:p>
            <a:r>
              <a:rPr lang="fi-FI" sz="1100" dirty="0"/>
              <a:t>Vertailussa tehtaan liikennetuotokseksi arvioitiin 400 ajoneuvoa/vrk, joista raskasta liikennettä olisi noin 15 ajoneuvoa vuorokaudessa. Turengintien (st 292) liikennemäärä tierekisteritietojen perusteella oli alueella 4500-5500 ajoneuvoa. </a:t>
            </a:r>
          </a:p>
          <a:p>
            <a:r>
              <a:rPr lang="fi-FI" sz="1100" dirty="0"/>
              <a:t>Vertailun perusteella vuonna 2021 on laadittu rakennussuunnitelma väistötilallisen liittymän rakentamiseksi Välirastin kohdalle. Suunnitelmaan sisältyi myös jalankulun ja pyöräilyn yhteydet liittymän yhteyteen toteutettavilla linja-autopysäkeille. </a:t>
            </a:r>
          </a:p>
        </p:txBody>
      </p:sp>
      <p:pic>
        <p:nvPicPr>
          <p:cNvPr id="6" name="Kuva 5">
            <a:extLst>
              <a:ext uri="{FF2B5EF4-FFF2-40B4-BE49-F238E27FC236}">
                <a16:creationId xmlns:a16="http://schemas.microsoft.com/office/drawing/2014/main" id="{6777A927-9B8C-4125-BDD5-D56A4452EEA5}"/>
              </a:ext>
            </a:extLst>
          </p:cNvPr>
          <p:cNvPicPr>
            <a:picLocks noChangeAspect="1"/>
          </p:cNvPicPr>
          <p:nvPr/>
        </p:nvPicPr>
        <p:blipFill rotWithShape="1">
          <a:blip r:embed="rId2"/>
          <a:srcRect l="11231" r="16468"/>
          <a:stretch/>
        </p:blipFill>
        <p:spPr>
          <a:xfrm>
            <a:off x="6279888" y="1993102"/>
            <a:ext cx="5690440" cy="4314494"/>
          </a:xfrm>
          <a:prstGeom prst="rect">
            <a:avLst/>
          </a:prstGeom>
        </p:spPr>
      </p:pic>
      <p:sp>
        <p:nvSpPr>
          <p:cNvPr id="7" name="Tekstiruutu 6">
            <a:extLst>
              <a:ext uri="{FF2B5EF4-FFF2-40B4-BE49-F238E27FC236}">
                <a16:creationId xmlns:a16="http://schemas.microsoft.com/office/drawing/2014/main" id="{D24BA738-87DE-4F2A-908C-ECF3EF52F49A}"/>
              </a:ext>
              <a:ext uri="{C183D7F6-B498-43B3-948B-1728B52AA6E4}">
                <adec:decorative xmlns:adec="http://schemas.microsoft.com/office/drawing/2017/decorative" xmlns="" val="1"/>
              </a:ext>
            </a:extLst>
          </p:cNvPr>
          <p:cNvSpPr txBox="1"/>
          <p:nvPr/>
        </p:nvSpPr>
        <p:spPr>
          <a:xfrm>
            <a:off x="6279888" y="6350226"/>
            <a:ext cx="5660211" cy="432204"/>
          </a:xfrm>
          <a:prstGeom prst="rect">
            <a:avLst/>
          </a:prstGeom>
        </p:spPr>
        <p:txBody>
          <a:bodyPr vert="horz" wrap="none" lIns="91440" tIns="45720" rIns="91440" bIns="45720" rtlCol="0" anchor="t">
            <a:noAutofit/>
          </a:bodyPr>
          <a:lstStyle/>
          <a:p>
            <a:pPr>
              <a:lnSpc>
                <a:spcPct val="120000"/>
              </a:lnSpc>
              <a:spcBef>
                <a:spcPts val="1200"/>
              </a:spcBef>
            </a:pPr>
            <a:r>
              <a:rPr lang="fi-FI" sz="900" dirty="0">
                <a:solidFill>
                  <a:prstClr val="black"/>
                </a:solidFill>
                <a:latin typeface="Montserrat" pitchFamily="2" charset="77"/>
              </a:rPr>
              <a:t>Ote rakennussuunnitelmasta. </a:t>
            </a:r>
            <a:r>
              <a:rPr lang="fi-FI" sz="900" dirty="0">
                <a:solidFill>
                  <a:srgbClr val="000000"/>
                </a:solidFill>
                <a:latin typeface="Montserrat" pitchFamily="2" charset="77"/>
              </a:rPr>
              <a:t>Lähde ©: Maantie 292 liittymän rakentaminen Välirastin </a:t>
            </a:r>
            <a:br>
              <a:rPr lang="fi-FI" sz="900" dirty="0">
                <a:solidFill>
                  <a:srgbClr val="000000"/>
                </a:solidFill>
                <a:latin typeface="Montserrat" pitchFamily="2" charset="77"/>
              </a:rPr>
            </a:br>
            <a:r>
              <a:rPr lang="fi-FI" sz="900" dirty="0">
                <a:solidFill>
                  <a:srgbClr val="000000"/>
                </a:solidFill>
                <a:latin typeface="Montserrat" pitchFamily="2" charset="77"/>
              </a:rPr>
              <a:t>kohdalle, Janakkala, rakennussuunnitelma, </a:t>
            </a:r>
            <a:r>
              <a:rPr lang="fi-FI" sz="900" dirty="0" err="1">
                <a:solidFill>
                  <a:srgbClr val="000000"/>
                </a:solidFill>
                <a:latin typeface="Montserrat" pitchFamily="2" charset="77"/>
              </a:rPr>
              <a:t>Suunitelmakartta</a:t>
            </a:r>
            <a:r>
              <a:rPr lang="fi-FI" sz="900" dirty="0">
                <a:solidFill>
                  <a:srgbClr val="000000"/>
                </a:solidFill>
                <a:latin typeface="Montserrat" pitchFamily="2" charset="77"/>
              </a:rPr>
              <a:t> R3/1</a:t>
            </a:r>
            <a:r>
              <a:rPr lang="fi-FI" sz="900" dirty="0">
                <a:solidFill>
                  <a:prstClr val="black"/>
                </a:solidFill>
                <a:latin typeface="Montserrat" pitchFamily="2" charset="77"/>
              </a:rPr>
              <a:t/>
            </a:r>
            <a:br>
              <a:rPr lang="fi-FI" sz="900" dirty="0">
                <a:solidFill>
                  <a:prstClr val="black"/>
                </a:solidFill>
                <a:latin typeface="Montserrat" pitchFamily="2" charset="77"/>
              </a:rPr>
            </a:br>
            <a:endParaRPr lang="fi-FI" sz="900" dirty="0">
              <a:solidFill>
                <a:prstClr val="black"/>
              </a:solidFill>
              <a:latin typeface="Montserrat" pitchFamily="2" charset="77"/>
            </a:endParaRPr>
          </a:p>
        </p:txBody>
      </p:sp>
    </p:spTree>
    <p:extLst>
      <p:ext uri="{BB962C8B-B14F-4D97-AF65-F5344CB8AC3E}">
        <p14:creationId xmlns:p14="http://schemas.microsoft.com/office/powerpoint/2010/main" val="4491039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A48B7349-7B5D-4081-AB6C-0A999A1EE3DA}"/>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DAAB038D-1AD9-4F68-BD45-C04D250584D1}"/>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589BB743-5F9B-4B2A-9CEB-126BEE61F4D4}"/>
              </a:ext>
            </a:extLst>
          </p:cNvPr>
          <p:cNvSpPr>
            <a:spLocks noGrp="1"/>
          </p:cNvSpPr>
          <p:nvPr>
            <p:ph type="title"/>
          </p:nvPr>
        </p:nvSpPr>
        <p:spPr>
          <a:xfrm>
            <a:off x="1637382" y="246327"/>
            <a:ext cx="5865115" cy="863600"/>
          </a:xfrm>
        </p:spPr>
        <p:txBody>
          <a:bodyPr/>
          <a:lstStyle/>
          <a:p>
            <a:r>
              <a:rPr lang="fi-FI" dirty="0"/>
              <a:t>Liittymätyyppivertailun päivitys</a:t>
            </a:r>
          </a:p>
        </p:txBody>
      </p:sp>
      <p:sp>
        <p:nvSpPr>
          <p:cNvPr id="5" name="Sisällön paikkamerkki 4">
            <a:extLst>
              <a:ext uri="{FF2B5EF4-FFF2-40B4-BE49-F238E27FC236}">
                <a16:creationId xmlns:a16="http://schemas.microsoft.com/office/drawing/2014/main" id="{63ECF505-02E4-4964-BD3B-7A690DAA495E}"/>
              </a:ext>
            </a:extLst>
          </p:cNvPr>
          <p:cNvSpPr>
            <a:spLocks noGrp="1"/>
          </p:cNvSpPr>
          <p:nvPr>
            <p:ph sz="quarter" idx="14"/>
          </p:nvPr>
        </p:nvSpPr>
        <p:spPr>
          <a:xfrm>
            <a:off x="1683330" y="1109927"/>
            <a:ext cx="4648645" cy="3744686"/>
          </a:xfrm>
        </p:spPr>
        <p:txBody>
          <a:bodyPr>
            <a:normAutofit/>
          </a:bodyPr>
          <a:lstStyle/>
          <a:p>
            <a:r>
              <a:rPr lang="fi-FI" sz="1200" dirty="0"/>
              <a:t>Postin liikennemääräksi on arvioitu suurimmillaan 60 ajoneuvon käyntiä tunnissa. Kaiken liikenteen on arvioitu käyttävän Välirastin liittymää ja suuntautuvan moottoritien VT3) suuntaan. Välirastin liittymä palvelisi vain postin liikennettä. </a:t>
            </a:r>
          </a:p>
          <a:p>
            <a:r>
              <a:rPr lang="fi-FI" sz="1200" dirty="0"/>
              <a:t>Turengintien liikennemäärä on vuosina 2019-2020 ollut noin 4850-5000 ajoneuvoa vuorokaudessa. </a:t>
            </a:r>
          </a:p>
          <a:p>
            <a:r>
              <a:rPr lang="fi-FI" sz="1200" dirty="0"/>
              <a:t>Jos oletetaan, että postin terminaalin ruuhkaisin tunti kuvastaa 10 % koko vuorokauden liikenteestä, olisi liikennemäärä korkeimmillaan 600 ajoneuvokäyntiä vuorokaudessa. Koska kaiken liikenteen oletetaan tulevan moottoritien suunnasta, kuvastaa käyntimäärä vasemmalle kääntyvän liikenteen määrää. Näillä liikennemäärillä ollaan Väyläviraston ohjeiden mukaan väistötilan käyttöalueen ylärajassa. </a:t>
            </a:r>
          </a:p>
          <a:p>
            <a:endParaRPr lang="fi-FI" sz="1200" dirty="0"/>
          </a:p>
        </p:txBody>
      </p:sp>
      <p:pic>
        <p:nvPicPr>
          <p:cNvPr id="6" name="Kuva 5">
            <a:extLst>
              <a:ext uri="{FF2B5EF4-FFF2-40B4-BE49-F238E27FC236}">
                <a16:creationId xmlns:a16="http://schemas.microsoft.com/office/drawing/2014/main" id="{CFC71149-DFB1-499E-A254-3B24CEAB250A}"/>
              </a:ext>
            </a:extLst>
          </p:cNvPr>
          <p:cNvPicPr>
            <a:picLocks noChangeAspect="1"/>
          </p:cNvPicPr>
          <p:nvPr/>
        </p:nvPicPr>
        <p:blipFill>
          <a:blip r:embed="rId2"/>
          <a:stretch>
            <a:fillRect/>
          </a:stretch>
        </p:blipFill>
        <p:spPr>
          <a:xfrm>
            <a:off x="7109627" y="104204"/>
            <a:ext cx="4257282" cy="3324796"/>
          </a:xfrm>
          <a:prstGeom prst="rect">
            <a:avLst/>
          </a:prstGeom>
        </p:spPr>
      </p:pic>
      <p:cxnSp>
        <p:nvCxnSpPr>
          <p:cNvPr id="7" name="Suora yhdysviiva 6">
            <a:extLst>
              <a:ext uri="{FF2B5EF4-FFF2-40B4-BE49-F238E27FC236}">
                <a16:creationId xmlns:a16="http://schemas.microsoft.com/office/drawing/2014/main" id="{D0A136DF-24D6-41B6-81F1-F5248A3E76BA}"/>
              </a:ext>
            </a:extLst>
          </p:cNvPr>
          <p:cNvCxnSpPr/>
          <p:nvPr/>
        </p:nvCxnSpPr>
        <p:spPr>
          <a:xfrm flipV="1">
            <a:off x="9057800" y="899434"/>
            <a:ext cx="0" cy="1999488"/>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9" name="Suora yhdysviiva 8">
            <a:extLst>
              <a:ext uri="{FF2B5EF4-FFF2-40B4-BE49-F238E27FC236}">
                <a16:creationId xmlns:a16="http://schemas.microsoft.com/office/drawing/2014/main" id="{22B78D51-B6D5-4B7D-B09B-8960697563BA}"/>
              </a:ext>
            </a:extLst>
          </p:cNvPr>
          <p:cNvCxnSpPr>
            <a:cxnSpLocks/>
          </p:cNvCxnSpPr>
          <p:nvPr/>
        </p:nvCxnSpPr>
        <p:spPr>
          <a:xfrm>
            <a:off x="7634107" y="2065432"/>
            <a:ext cx="3732802"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Sisällön paikkamerkki 4">
            <a:extLst>
              <a:ext uri="{FF2B5EF4-FFF2-40B4-BE49-F238E27FC236}">
                <a16:creationId xmlns:a16="http://schemas.microsoft.com/office/drawing/2014/main" id="{27934522-EC19-4C61-A0A7-6FD2D0C40D63}"/>
              </a:ext>
            </a:extLst>
          </p:cNvPr>
          <p:cNvSpPr txBox="1">
            <a:spLocks/>
          </p:cNvSpPr>
          <p:nvPr/>
        </p:nvSpPr>
        <p:spPr>
          <a:xfrm>
            <a:off x="1706585" y="4854613"/>
            <a:ext cx="4648645" cy="2306150"/>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200" dirty="0"/>
              <a:t>Käytännössä väistötila ei kestäisi muun liikenteen kasvua, joten suositeltavaa olisi varautua jo ensimmäisessä vaiheessa kanavoituun liittymään. Näin voidaan myös toteuttaa turvallisemmat ylitysmahdollisuudet, mikäli liittymän  yhteyteen toteutetaan pysäkit. On kuitenkin huomioitava, että mikäli liittymään esitetään suojatie, tulisi nopeusrajoitus laskea liittymän kohdalla 50 km/h. Muussa tapauksessa tulisi esittää vain ylityspaikka. </a:t>
            </a:r>
          </a:p>
          <a:p>
            <a:endParaRPr lang="fi-FI" sz="1200" dirty="0"/>
          </a:p>
        </p:txBody>
      </p:sp>
      <p:pic>
        <p:nvPicPr>
          <p:cNvPr id="11" name="Kuva 10">
            <a:extLst>
              <a:ext uri="{FF2B5EF4-FFF2-40B4-BE49-F238E27FC236}">
                <a16:creationId xmlns:a16="http://schemas.microsoft.com/office/drawing/2014/main" id="{1F3FD6DA-3FC4-4B09-90E8-619D3AEEA9E6}"/>
              </a:ext>
            </a:extLst>
          </p:cNvPr>
          <p:cNvPicPr>
            <a:picLocks noChangeAspect="1"/>
          </p:cNvPicPr>
          <p:nvPr/>
        </p:nvPicPr>
        <p:blipFill>
          <a:blip r:embed="rId3"/>
          <a:stretch>
            <a:fillRect/>
          </a:stretch>
        </p:blipFill>
        <p:spPr>
          <a:xfrm>
            <a:off x="6362319" y="3542921"/>
            <a:ext cx="5699547" cy="2650059"/>
          </a:xfrm>
          <a:prstGeom prst="rect">
            <a:avLst/>
          </a:prstGeom>
        </p:spPr>
      </p:pic>
      <p:sp>
        <p:nvSpPr>
          <p:cNvPr id="12" name="Tekstiruutu 11">
            <a:extLst>
              <a:ext uri="{FF2B5EF4-FFF2-40B4-BE49-F238E27FC236}">
                <a16:creationId xmlns:a16="http://schemas.microsoft.com/office/drawing/2014/main" id="{43635CA8-FB06-482B-A30D-0CDD7182BFEE}"/>
              </a:ext>
              <a:ext uri="{C183D7F6-B498-43B3-948B-1728B52AA6E4}">
                <adec:decorative xmlns:adec="http://schemas.microsoft.com/office/drawing/2017/decorative" xmlns="" val="1"/>
              </a:ext>
            </a:extLst>
          </p:cNvPr>
          <p:cNvSpPr txBox="1"/>
          <p:nvPr/>
        </p:nvSpPr>
        <p:spPr>
          <a:xfrm>
            <a:off x="6355230" y="6395571"/>
            <a:ext cx="5025915" cy="432204"/>
          </a:xfrm>
          <a:prstGeom prst="rect">
            <a:avLst/>
          </a:prstGeom>
        </p:spPr>
        <p:txBody>
          <a:bodyPr vert="horz" wrap="none" lIns="91440" tIns="45720" rIns="91440" bIns="45720" rtlCol="0" anchor="t">
            <a:noAutofit/>
          </a:bodyPr>
          <a:lstStyle/>
          <a:p>
            <a:pPr>
              <a:lnSpc>
                <a:spcPct val="0"/>
              </a:lnSpc>
              <a:spcBef>
                <a:spcPts val="1200"/>
              </a:spcBef>
            </a:pPr>
            <a:r>
              <a:rPr lang="fi-FI" sz="900" dirty="0">
                <a:solidFill>
                  <a:prstClr val="black"/>
                </a:solidFill>
                <a:latin typeface="Montserrat" pitchFamily="2" charset="77"/>
              </a:rPr>
              <a:t>Kanavoidun liittymän liikennesuunnitelma </a:t>
            </a:r>
            <a:r>
              <a:rPr lang="fi-FI" sz="900" dirty="0" err="1">
                <a:solidFill>
                  <a:prstClr val="black"/>
                </a:solidFill>
                <a:latin typeface="Montserrat" pitchFamily="2" charset="77"/>
              </a:rPr>
              <a:t>Turengintien</a:t>
            </a:r>
            <a:r>
              <a:rPr lang="fi-FI" sz="900" dirty="0">
                <a:solidFill>
                  <a:prstClr val="black"/>
                </a:solidFill>
                <a:latin typeface="Montserrat" pitchFamily="2" charset="77"/>
              </a:rPr>
              <a:t> ja Välirastin liittymässä, </a:t>
            </a:r>
          </a:p>
          <a:p>
            <a:pPr>
              <a:lnSpc>
                <a:spcPct val="0"/>
              </a:lnSpc>
              <a:spcBef>
                <a:spcPts val="1200"/>
              </a:spcBef>
            </a:pPr>
            <a:r>
              <a:rPr lang="fi-FI" sz="900" dirty="0">
                <a:solidFill>
                  <a:prstClr val="black"/>
                </a:solidFill>
                <a:latin typeface="Montserrat" pitchFamily="2" charset="77"/>
              </a:rPr>
              <a:t>WSP, 25.11.2019</a:t>
            </a:r>
            <a:br>
              <a:rPr lang="fi-FI" sz="900" dirty="0">
                <a:solidFill>
                  <a:prstClr val="black"/>
                </a:solidFill>
                <a:latin typeface="Montserrat" pitchFamily="2" charset="77"/>
              </a:rPr>
            </a:br>
            <a:endParaRPr lang="fi-FI" sz="900" dirty="0">
              <a:solidFill>
                <a:prstClr val="black"/>
              </a:solidFill>
              <a:latin typeface="Montserrat" pitchFamily="2" charset="77"/>
            </a:endParaRPr>
          </a:p>
        </p:txBody>
      </p:sp>
    </p:spTree>
    <p:extLst>
      <p:ext uri="{BB962C8B-B14F-4D97-AF65-F5344CB8AC3E}">
        <p14:creationId xmlns:p14="http://schemas.microsoft.com/office/powerpoint/2010/main" val="13023379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C7F0F64-59CB-4D1F-8DF4-25881027F67C}"/>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1EF423FC-AC3C-4395-B530-7BC10D0381DD}"/>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B591FB39-49DD-43B0-BE46-6631364EA027}"/>
              </a:ext>
            </a:extLst>
          </p:cNvPr>
          <p:cNvSpPr>
            <a:spLocks noGrp="1"/>
          </p:cNvSpPr>
          <p:nvPr>
            <p:ph type="title"/>
          </p:nvPr>
        </p:nvSpPr>
        <p:spPr/>
        <p:txBody>
          <a:bodyPr/>
          <a:lstStyle/>
          <a:p>
            <a:r>
              <a:rPr lang="fi-FI" dirty="0"/>
              <a:t>Johtopäätökset</a:t>
            </a:r>
          </a:p>
        </p:txBody>
      </p:sp>
      <p:sp>
        <p:nvSpPr>
          <p:cNvPr id="5" name="Sisällön paikkamerkki 4">
            <a:extLst>
              <a:ext uri="{FF2B5EF4-FFF2-40B4-BE49-F238E27FC236}">
                <a16:creationId xmlns:a16="http://schemas.microsoft.com/office/drawing/2014/main" id="{ADA09722-617C-4EE6-BC26-CE20D521F452}"/>
              </a:ext>
            </a:extLst>
          </p:cNvPr>
          <p:cNvSpPr>
            <a:spLocks noGrp="1"/>
          </p:cNvSpPr>
          <p:nvPr>
            <p:ph sz="quarter" idx="14"/>
          </p:nvPr>
        </p:nvSpPr>
        <p:spPr>
          <a:xfrm>
            <a:off x="1778698" y="2348139"/>
            <a:ext cx="10017817" cy="3744686"/>
          </a:xfrm>
        </p:spPr>
        <p:txBody>
          <a:bodyPr>
            <a:normAutofit/>
          </a:bodyPr>
          <a:lstStyle/>
          <a:p>
            <a:r>
              <a:rPr lang="fi-FI" sz="1200" dirty="0"/>
              <a:t>Liittymätarkasteluissa Mt292:n osalta huomioitiin ainoastaan Välirastin liittymä, sillä kaikki Postin terminaalin liikenne oletettiin kulkevan Välirastin liittymän kautta. Kaikki liikenne oletettiin tulevan Valtatieltä 3 ja suuntautuvan takaisin Valtatielle 3. Valtatielle 3 (Tampereentie) on suunniteltu Moreenin eritasoliittymä nykyisen </a:t>
            </a:r>
            <a:r>
              <a:rPr lang="fi-FI" sz="1200" dirty="0" err="1"/>
              <a:t>Viralan</a:t>
            </a:r>
            <a:r>
              <a:rPr lang="fi-FI" sz="1200" dirty="0"/>
              <a:t> eritasoliittymän pohjoispuolelle. Samassa yhteydessä on tarkasteltu mahdollisuutta Rastikankaantien jatkeelle, joka loisi yhteyden Rastikankaan alueelta suoraan Moreenin eritasoliittymään. Tämä jakaisi Rastikankaan alueen liikennettä tasaisemmin tieverkolle. Tässä tarkastelussa Postin terminaalin kaikki liikenne on oletettu tulevan Välirastin liittymän kautta. Moreenin eritasoliittymän toteutuessa myös Postin liikenne tulee jakautumaan Moreenin ja </a:t>
            </a:r>
            <a:r>
              <a:rPr lang="fi-FI" sz="1200" dirty="0" err="1"/>
              <a:t>Viralan</a:t>
            </a:r>
            <a:r>
              <a:rPr lang="fi-FI" sz="1200" dirty="0"/>
              <a:t> eritasoliittymien kesken.</a:t>
            </a:r>
          </a:p>
          <a:p>
            <a:r>
              <a:rPr lang="fi-FI" sz="1200" dirty="0"/>
              <a:t>Välirastin liittymä suositellaan tarkastelun perusteella toteutettavan kanavoituna liittymänä, sillä vasemmalle kääntyviä on Turengintien (St 292) liikennemäärään nähden sen verran paljon, että ohjeistuksen mukaan ollaan aivan väistötilan käyttöalueen ylärajoilla. Koska raskaan liikenteen osuus kääntyvistä on tavanomaista suurempi, on hyvä varautua kunnollisiin kääntymiskaistoihin suoraan jatkavan liikennevirran häiriöiden minimoimiseksi ja liikenneturvallisuuden huomioimiseksi. Kanavoinnin myötä saadaan myös toteutettua turvallisemmat jalankulun ylitysmahdollisuudet. Liittymän mitoituksessa tulee huomioida pitkät, ns. HCT-ajoneuvot. </a:t>
            </a:r>
          </a:p>
          <a:p>
            <a:r>
              <a:rPr lang="fi-FI" sz="1200" b="1" dirty="0"/>
              <a:t>Liittymien ajouratarkastelut (</a:t>
            </a:r>
            <a:r>
              <a:rPr lang="fi-FI" sz="1200" b="1" dirty="0" err="1"/>
              <a:t>AutoTurn</a:t>
            </a:r>
            <a:r>
              <a:rPr lang="fi-FI" sz="1200" b="1" dirty="0"/>
              <a:t>) huomioineen on esitetty seuraavilla kalvoilla.</a:t>
            </a:r>
          </a:p>
        </p:txBody>
      </p:sp>
    </p:spTree>
    <p:extLst>
      <p:ext uri="{BB962C8B-B14F-4D97-AF65-F5344CB8AC3E}">
        <p14:creationId xmlns:p14="http://schemas.microsoft.com/office/powerpoint/2010/main" val="33137317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0A310F96-1E38-40FE-A3BC-79984C961849}"/>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6B21BE7B-6212-4BDC-95D5-D16C3DEA241C}"/>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029B5647-D0B0-4E73-8096-359044BEB8BC}"/>
              </a:ext>
            </a:extLst>
          </p:cNvPr>
          <p:cNvSpPr>
            <a:spLocks noGrp="1"/>
          </p:cNvSpPr>
          <p:nvPr>
            <p:ph type="title"/>
          </p:nvPr>
        </p:nvSpPr>
        <p:spPr>
          <a:xfrm>
            <a:off x="1778698" y="1233488"/>
            <a:ext cx="7618974" cy="863600"/>
          </a:xfrm>
        </p:spPr>
        <p:txBody>
          <a:bodyPr/>
          <a:lstStyle/>
          <a:p>
            <a:r>
              <a:rPr lang="fi-FI" dirty="0"/>
              <a:t>VT3 – MT 292 – Välirastin ajouratarkastelut</a:t>
            </a:r>
          </a:p>
        </p:txBody>
      </p:sp>
      <p:sp>
        <p:nvSpPr>
          <p:cNvPr id="5" name="Sisällön paikkamerkki 4">
            <a:extLst>
              <a:ext uri="{FF2B5EF4-FFF2-40B4-BE49-F238E27FC236}">
                <a16:creationId xmlns:a16="http://schemas.microsoft.com/office/drawing/2014/main" id="{7BEF19F9-9624-42BD-9AD1-069B09696CA7}"/>
              </a:ext>
            </a:extLst>
          </p:cNvPr>
          <p:cNvSpPr>
            <a:spLocks noGrp="1"/>
          </p:cNvSpPr>
          <p:nvPr>
            <p:ph sz="quarter" idx="14"/>
          </p:nvPr>
        </p:nvSpPr>
        <p:spPr/>
        <p:txBody>
          <a:bodyPr/>
          <a:lstStyle/>
          <a:p>
            <a:r>
              <a:rPr lang="fi-FI" dirty="0"/>
              <a:t>Ajouria on tarkasteltu kahdella eri mitoitusajoneuvolla:</a:t>
            </a:r>
          </a:p>
          <a:p>
            <a:r>
              <a:rPr lang="fi-FI" dirty="0"/>
              <a:t>TPV_30,6_12,5_3,7_120_R13 on Väyläviraston laatima ohjeellinen mitoitusajoneuvoyhdistelmä, jota tulee käyttää tieympäristöön sijoittuvissa ajouratarkasteluissa. Ajoneuvoyhdistelmä koostuu 13,0 metriä pitkästä kuorma-autosta ja 16,0 metriä pitkästä varsinaisesta perävaunusta. Yhdistelmän kokonaispituus on 30,6 metriä. Etuakselin keskipisteen kääntösäde on min. 13,0 metriä.</a:t>
            </a:r>
          </a:p>
          <a:p>
            <a:r>
              <a:rPr lang="fi-FI" dirty="0"/>
              <a:t>PPV_34,5_A-Tupla on </a:t>
            </a:r>
            <a:r>
              <a:rPr lang="fi-FI" dirty="0" err="1"/>
              <a:t>WSP:n</a:t>
            </a:r>
            <a:r>
              <a:rPr lang="fi-FI" dirty="0"/>
              <a:t> laatima viitteellinen mitoitusajoneuvoyhdistelmä, joka perustuu </a:t>
            </a:r>
            <a:r>
              <a:rPr lang="fi-FI" dirty="0" err="1"/>
              <a:t>Traficomin</a:t>
            </a:r>
            <a:r>
              <a:rPr lang="fi-FI" dirty="0"/>
              <a:t> määräykseen ajoneuvoyhdistelmien teknisistä ominaisuuksista (TRAFICOM/304841/03.04.03.00/2019). Ajoneuvoyhdistelmä koostuu puoliperävaunun vetoautosta, 16,0 metrin pituisesta puoliperävaunusta ja 13,55 metrin pituisesta varsinaisesta perävaunusta. Perävaunujen taimmaiset akselit ovat kitkaohjautuvia. Yhdistelmän kokonaispituus on pisin lain mahdollistama 34,5 metriä. Etuakselin keskipisteen kääntösäde on min. 10,0 metriä.</a:t>
            </a:r>
          </a:p>
        </p:txBody>
      </p:sp>
      <p:pic>
        <p:nvPicPr>
          <p:cNvPr id="9" name="Kuva 8">
            <a:extLst>
              <a:ext uri="{FF2B5EF4-FFF2-40B4-BE49-F238E27FC236}">
                <a16:creationId xmlns:a16="http://schemas.microsoft.com/office/drawing/2014/main" id="{01E2D0C0-7B15-4AC8-99A8-BB01BA7EA10F}"/>
              </a:ext>
            </a:extLst>
          </p:cNvPr>
          <p:cNvPicPr>
            <a:picLocks noChangeAspect="1"/>
          </p:cNvPicPr>
          <p:nvPr/>
        </p:nvPicPr>
        <p:blipFill>
          <a:blip r:embed="rId2"/>
          <a:stretch>
            <a:fillRect/>
          </a:stretch>
        </p:blipFill>
        <p:spPr>
          <a:xfrm>
            <a:off x="5767310" y="5489218"/>
            <a:ext cx="3317478" cy="1207211"/>
          </a:xfrm>
          <a:prstGeom prst="rect">
            <a:avLst/>
          </a:prstGeom>
        </p:spPr>
      </p:pic>
      <p:pic>
        <p:nvPicPr>
          <p:cNvPr id="11" name="Kuva 10">
            <a:extLst>
              <a:ext uri="{FF2B5EF4-FFF2-40B4-BE49-F238E27FC236}">
                <a16:creationId xmlns:a16="http://schemas.microsoft.com/office/drawing/2014/main" id="{EA304F6A-97A1-43DE-B2CC-5A60D20D9C96}"/>
              </a:ext>
            </a:extLst>
          </p:cNvPr>
          <p:cNvPicPr>
            <a:picLocks noChangeAspect="1"/>
          </p:cNvPicPr>
          <p:nvPr/>
        </p:nvPicPr>
        <p:blipFill>
          <a:blip r:embed="rId3"/>
          <a:stretch>
            <a:fillRect/>
          </a:stretch>
        </p:blipFill>
        <p:spPr>
          <a:xfrm>
            <a:off x="1882775" y="5489218"/>
            <a:ext cx="3405036" cy="1207211"/>
          </a:xfrm>
          <a:prstGeom prst="rect">
            <a:avLst/>
          </a:prstGeom>
        </p:spPr>
      </p:pic>
    </p:spTree>
    <p:extLst>
      <p:ext uri="{BB962C8B-B14F-4D97-AF65-F5344CB8AC3E}">
        <p14:creationId xmlns:p14="http://schemas.microsoft.com/office/powerpoint/2010/main" val="37895604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58836CE-B4B8-409E-804E-4F489B63CF05}"/>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807658C3-056A-424C-9A8B-FFEFC934AF1C}"/>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A9EC1504-B71F-4EF5-BF7C-0435AA990C7C}"/>
              </a:ext>
            </a:extLst>
          </p:cNvPr>
          <p:cNvSpPr>
            <a:spLocks noGrp="1"/>
          </p:cNvSpPr>
          <p:nvPr>
            <p:ph type="title"/>
          </p:nvPr>
        </p:nvSpPr>
        <p:spPr/>
        <p:txBody>
          <a:bodyPr/>
          <a:lstStyle/>
          <a:p>
            <a:r>
              <a:rPr lang="fi-FI" dirty="0" err="1"/>
              <a:t>Viralan</a:t>
            </a:r>
            <a:r>
              <a:rPr lang="fi-FI" dirty="0"/>
              <a:t> eritasoliittymä</a:t>
            </a:r>
            <a:br>
              <a:rPr lang="fi-FI" dirty="0"/>
            </a:br>
            <a:r>
              <a:rPr lang="fi-FI" dirty="0"/>
              <a:t>TPV_30,6_R13</a:t>
            </a:r>
          </a:p>
        </p:txBody>
      </p:sp>
      <p:pic>
        <p:nvPicPr>
          <p:cNvPr id="11" name="Sisällön paikkamerkki 10">
            <a:extLst>
              <a:ext uri="{FF2B5EF4-FFF2-40B4-BE49-F238E27FC236}">
                <a16:creationId xmlns:a16="http://schemas.microsoft.com/office/drawing/2014/main" id="{BBEFB8A5-8FA2-4BB7-A3D7-BDA883197E3E}"/>
              </a:ext>
            </a:extLst>
          </p:cNvPr>
          <p:cNvPicPr>
            <a:picLocks noGrp="1" noChangeAspect="1"/>
          </p:cNvPicPr>
          <p:nvPr>
            <p:ph sz="quarter" idx="14"/>
          </p:nvPr>
        </p:nvPicPr>
        <p:blipFill>
          <a:blip r:embed="rId2"/>
          <a:stretch>
            <a:fillRect/>
          </a:stretch>
        </p:blipFill>
        <p:spPr>
          <a:xfrm>
            <a:off x="1882775" y="3554556"/>
            <a:ext cx="3727510" cy="2985054"/>
          </a:xfrm>
        </p:spPr>
      </p:pic>
      <p:pic>
        <p:nvPicPr>
          <p:cNvPr id="13" name="Kuva 12">
            <a:extLst>
              <a:ext uri="{FF2B5EF4-FFF2-40B4-BE49-F238E27FC236}">
                <a16:creationId xmlns:a16="http://schemas.microsoft.com/office/drawing/2014/main" id="{62BBBC9C-45E1-4FB4-892B-B6F0E9E30EA9}"/>
              </a:ext>
            </a:extLst>
          </p:cNvPr>
          <p:cNvPicPr>
            <a:picLocks noChangeAspect="1"/>
          </p:cNvPicPr>
          <p:nvPr/>
        </p:nvPicPr>
        <p:blipFill>
          <a:blip r:embed="rId3"/>
          <a:stretch>
            <a:fillRect/>
          </a:stretch>
        </p:blipFill>
        <p:spPr>
          <a:xfrm>
            <a:off x="6180488" y="3554556"/>
            <a:ext cx="3662108" cy="2985054"/>
          </a:xfrm>
          <a:prstGeom prst="rect">
            <a:avLst/>
          </a:prstGeom>
        </p:spPr>
      </p:pic>
      <p:sp>
        <p:nvSpPr>
          <p:cNvPr id="14" name="Sisällön paikkamerkki 4">
            <a:extLst>
              <a:ext uri="{FF2B5EF4-FFF2-40B4-BE49-F238E27FC236}">
                <a16:creationId xmlns:a16="http://schemas.microsoft.com/office/drawing/2014/main" id="{8D58BC5E-E23E-4028-AE33-6CF9E85A8010}"/>
              </a:ext>
            </a:extLst>
          </p:cNvPr>
          <p:cNvSpPr txBox="1">
            <a:spLocks/>
          </p:cNvSpPr>
          <p:nvPr/>
        </p:nvSpPr>
        <p:spPr>
          <a:xfrm>
            <a:off x="1778698" y="2348139"/>
            <a:ext cx="10017817" cy="3744686"/>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200" dirty="0"/>
              <a:t>Eritasoliittymän käännökset itään ja idästä toimivat kohtuullisesti. Mitoitusajoneuvo voi suorittaa käännökset omalla kaistallaan ryhmittymissääntöjä noudattaen. Idästä Helsinkiä kohti käännyttäessä yhdistelmän on käytettävä rampilla kaikki käytettävissä oleva tila, jotta vältytään perävaunun osuminen keskisaarekkeeseen. Yhdistelmä ei siis voi noudattaa rampilla olevaa reunaviivaa. Etelästä itään päin kääntyvän yhdistelmän perävaunu ajautuu reunaviivan päälle, mutta pysyy kuitenkin vähintään ajovaran verran (0,5 m) etäisyydellä kaiteesta.</a:t>
            </a:r>
          </a:p>
        </p:txBody>
      </p:sp>
    </p:spTree>
    <p:extLst>
      <p:ext uri="{BB962C8B-B14F-4D97-AF65-F5344CB8AC3E}">
        <p14:creationId xmlns:p14="http://schemas.microsoft.com/office/powerpoint/2010/main" val="14262188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n paikkamerkki 3">
            <a:extLst>
              <a:ext uri="{FF2B5EF4-FFF2-40B4-BE49-F238E27FC236}">
                <a16:creationId xmlns:a16="http://schemas.microsoft.com/office/drawing/2014/main" id="{4EDC346E-DA3C-4B8F-9C02-2A0FF57EE8B6}"/>
              </a:ext>
            </a:extLst>
          </p:cNvPr>
          <p:cNvSpPr>
            <a:spLocks noGrp="1"/>
          </p:cNvSpPr>
          <p:nvPr>
            <p:ph type="body" sz="quarter" idx="13"/>
          </p:nvPr>
        </p:nvSpPr>
        <p:spPr/>
        <p:txBody>
          <a:bodyPr/>
          <a:lstStyle/>
          <a:p>
            <a:endParaRPr lang="fi-FI"/>
          </a:p>
        </p:txBody>
      </p:sp>
      <p:sp>
        <p:nvSpPr>
          <p:cNvPr id="2" name="Otsikko 1">
            <a:extLst>
              <a:ext uri="{FF2B5EF4-FFF2-40B4-BE49-F238E27FC236}">
                <a16:creationId xmlns:a16="http://schemas.microsoft.com/office/drawing/2014/main" id="{7047BCE8-DBA8-4BB3-96F3-42095647EAED}"/>
              </a:ext>
            </a:extLst>
          </p:cNvPr>
          <p:cNvSpPr>
            <a:spLocks noGrp="1"/>
          </p:cNvSpPr>
          <p:nvPr>
            <p:ph type="title"/>
          </p:nvPr>
        </p:nvSpPr>
        <p:spPr/>
        <p:txBody>
          <a:bodyPr/>
          <a:lstStyle/>
          <a:p>
            <a:r>
              <a:rPr lang="fi-FI" dirty="0"/>
              <a:t>Aikaisemmat selvitykset ja suunnitelmat</a:t>
            </a:r>
          </a:p>
        </p:txBody>
      </p:sp>
      <p:sp>
        <p:nvSpPr>
          <p:cNvPr id="3" name="Alaotsikko 2">
            <a:extLst>
              <a:ext uri="{FF2B5EF4-FFF2-40B4-BE49-F238E27FC236}">
                <a16:creationId xmlns:a16="http://schemas.microsoft.com/office/drawing/2014/main" id="{4E1D0BA4-8D82-424F-A533-0C66F2FEE29F}"/>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8869824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58836CE-B4B8-409E-804E-4F489B63CF05}"/>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807658C3-056A-424C-9A8B-FFEFC934AF1C}"/>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A9EC1504-B71F-4EF5-BF7C-0435AA990C7C}"/>
              </a:ext>
            </a:extLst>
          </p:cNvPr>
          <p:cNvSpPr>
            <a:spLocks noGrp="1"/>
          </p:cNvSpPr>
          <p:nvPr>
            <p:ph type="title"/>
          </p:nvPr>
        </p:nvSpPr>
        <p:spPr/>
        <p:txBody>
          <a:bodyPr/>
          <a:lstStyle/>
          <a:p>
            <a:r>
              <a:rPr lang="fi-FI" dirty="0" err="1"/>
              <a:t>Viralan</a:t>
            </a:r>
            <a:r>
              <a:rPr lang="fi-FI" dirty="0"/>
              <a:t> eritasoliittymä</a:t>
            </a:r>
            <a:br>
              <a:rPr lang="fi-FI" dirty="0"/>
            </a:br>
            <a:r>
              <a:rPr lang="fi-FI" dirty="0"/>
              <a:t>PPV_34,5_A-Tupla</a:t>
            </a:r>
          </a:p>
        </p:txBody>
      </p:sp>
      <p:sp>
        <p:nvSpPr>
          <p:cNvPr id="14" name="Sisällön paikkamerkki 4">
            <a:extLst>
              <a:ext uri="{FF2B5EF4-FFF2-40B4-BE49-F238E27FC236}">
                <a16:creationId xmlns:a16="http://schemas.microsoft.com/office/drawing/2014/main" id="{8D58BC5E-E23E-4028-AE33-6CF9E85A8010}"/>
              </a:ext>
            </a:extLst>
          </p:cNvPr>
          <p:cNvSpPr txBox="1">
            <a:spLocks/>
          </p:cNvSpPr>
          <p:nvPr/>
        </p:nvSpPr>
        <p:spPr>
          <a:xfrm>
            <a:off x="1778698" y="2348139"/>
            <a:ext cx="10017817" cy="3744686"/>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200" dirty="0"/>
              <a:t>Käännökset ovat lähes yhtäläisiä täysperävaunuyhdistelmään verrattuna. Välivaunun suurempi peräylitys kaventaa väistötilan hyötyleveyttä idästä etelään käännyttäessä.</a:t>
            </a:r>
          </a:p>
        </p:txBody>
      </p:sp>
      <p:pic>
        <p:nvPicPr>
          <p:cNvPr id="8" name="Kuva 7">
            <a:extLst>
              <a:ext uri="{FF2B5EF4-FFF2-40B4-BE49-F238E27FC236}">
                <a16:creationId xmlns:a16="http://schemas.microsoft.com/office/drawing/2014/main" id="{05EA5ABA-05A2-4788-A757-4AA8655DA555}"/>
              </a:ext>
            </a:extLst>
          </p:cNvPr>
          <p:cNvPicPr>
            <a:picLocks noChangeAspect="1"/>
          </p:cNvPicPr>
          <p:nvPr/>
        </p:nvPicPr>
        <p:blipFill>
          <a:blip r:embed="rId2"/>
          <a:stretch>
            <a:fillRect/>
          </a:stretch>
        </p:blipFill>
        <p:spPr>
          <a:xfrm>
            <a:off x="1882775" y="3887420"/>
            <a:ext cx="4640063" cy="2563043"/>
          </a:xfrm>
          <a:prstGeom prst="rect">
            <a:avLst/>
          </a:prstGeom>
        </p:spPr>
      </p:pic>
      <p:pic>
        <p:nvPicPr>
          <p:cNvPr id="10" name="Kuva 9">
            <a:extLst>
              <a:ext uri="{FF2B5EF4-FFF2-40B4-BE49-F238E27FC236}">
                <a16:creationId xmlns:a16="http://schemas.microsoft.com/office/drawing/2014/main" id="{D429BD0E-8B5B-4577-A845-5F0E8C52D487}"/>
              </a:ext>
            </a:extLst>
          </p:cNvPr>
          <p:cNvPicPr>
            <a:picLocks noChangeAspect="1"/>
          </p:cNvPicPr>
          <p:nvPr/>
        </p:nvPicPr>
        <p:blipFill>
          <a:blip r:embed="rId3"/>
          <a:stretch>
            <a:fillRect/>
          </a:stretch>
        </p:blipFill>
        <p:spPr>
          <a:xfrm>
            <a:off x="7102822" y="3887420"/>
            <a:ext cx="3830971" cy="2565221"/>
          </a:xfrm>
          <a:prstGeom prst="rect">
            <a:avLst/>
          </a:prstGeom>
        </p:spPr>
      </p:pic>
    </p:spTree>
    <p:extLst>
      <p:ext uri="{BB962C8B-B14F-4D97-AF65-F5344CB8AC3E}">
        <p14:creationId xmlns:p14="http://schemas.microsoft.com/office/powerpoint/2010/main" val="615831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58836CE-B4B8-409E-804E-4F489B63CF05}"/>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807658C3-056A-424C-9A8B-FFEFC934AF1C}"/>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A9EC1504-B71F-4EF5-BF7C-0435AA990C7C}"/>
              </a:ext>
            </a:extLst>
          </p:cNvPr>
          <p:cNvSpPr>
            <a:spLocks noGrp="1"/>
          </p:cNvSpPr>
          <p:nvPr>
            <p:ph type="title"/>
          </p:nvPr>
        </p:nvSpPr>
        <p:spPr>
          <a:xfrm>
            <a:off x="1778698" y="1095200"/>
            <a:ext cx="5865115" cy="863600"/>
          </a:xfrm>
        </p:spPr>
        <p:txBody>
          <a:bodyPr/>
          <a:lstStyle/>
          <a:p>
            <a:r>
              <a:rPr lang="fi-FI" dirty="0"/>
              <a:t>Välirastin tasoliittymä</a:t>
            </a:r>
            <a:br>
              <a:rPr lang="fi-FI" dirty="0"/>
            </a:br>
            <a:r>
              <a:rPr lang="fi-FI" dirty="0"/>
              <a:t>TPV_30,6_R13</a:t>
            </a:r>
          </a:p>
        </p:txBody>
      </p:sp>
      <p:sp>
        <p:nvSpPr>
          <p:cNvPr id="14" name="Sisällön paikkamerkki 4">
            <a:extLst>
              <a:ext uri="{FF2B5EF4-FFF2-40B4-BE49-F238E27FC236}">
                <a16:creationId xmlns:a16="http://schemas.microsoft.com/office/drawing/2014/main" id="{8D58BC5E-E23E-4028-AE33-6CF9E85A8010}"/>
              </a:ext>
            </a:extLst>
          </p:cNvPr>
          <p:cNvSpPr txBox="1">
            <a:spLocks/>
          </p:cNvSpPr>
          <p:nvPr/>
        </p:nvSpPr>
        <p:spPr>
          <a:xfrm>
            <a:off x="1778698" y="1958800"/>
            <a:ext cx="10017817" cy="3744686"/>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200" dirty="0"/>
              <a:t>Välirastin tasoliittymässä lännestä saapuva HCT yhdistelmä joutuu käyttämään kaiken käytettävissä olevan tilan. Käännös siis edellyttää ryhmittymissäännöstä poikkeamista, sillä käännös on aloitettava aivan tien oikeasta laidasta. Yhdistelmän on hyödynnettävä siis myös väistötila mahtuakseen Välirastin keskisaarekkeen ohi. Käännös Välirastilta länteen toimii normaalisti. Liikennemäärien perusteella suositus liittymään olisi kanavoidun liittymän ratkaisu Postin tullessa alueelle, kts. Kalvo 13.</a:t>
            </a:r>
          </a:p>
        </p:txBody>
      </p:sp>
      <p:pic>
        <p:nvPicPr>
          <p:cNvPr id="10" name="Kuva 9">
            <a:extLst>
              <a:ext uri="{FF2B5EF4-FFF2-40B4-BE49-F238E27FC236}">
                <a16:creationId xmlns:a16="http://schemas.microsoft.com/office/drawing/2014/main" id="{145E727C-08E6-4345-B34E-DD6E561FFE7B}"/>
              </a:ext>
            </a:extLst>
          </p:cNvPr>
          <p:cNvPicPr>
            <a:picLocks noChangeAspect="1"/>
          </p:cNvPicPr>
          <p:nvPr/>
        </p:nvPicPr>
        <p:blipFill>
          <a:blip r:embed="rId2"/>
          <a:stretch>
            <a:fillRect/>
          </a:stretch>
        </p:blipFill>
        <p:spPr>
          <a:xfrm>
            <a:off x="1882775" y="3126817"/>
            <a:ext cx="4081473" cy="3437271"/>
          </a:xfrm>
          <a:prstGeom prst="rect">
            <a:avLst/>
          </a:prstGeom>
        </p:spPr>
      </p:pic>
    </p:spTree>
    <p:extLst>
      <p:ext uri="{BB962C8B-B14F-4D97-AF65-F5344CB8AC3E}">
        <p14:creationId xmlns:p14="http://schemas.microsoft.com/office/powerpoint/2010/main" val="86041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758836CE-B4B8-409E-804E-4F489B63CF05}"/>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807658C3-056A-424C-9A8B-FFEFC934AF1C}"/>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A9EC1504-B71F-4EF5-BF7C-0435AA990C7C}"/>
              </a:ext>
            </a:extLst>
          </p:cNvPr>
          <p:cNvSpPr>
            <a:spLocks noGrp="1"/>
          </p:cNvSpPr>
          <p:nvPr>
            <p:ph type="title"/>
          </p:nvPr>
        </p:nvSpPr>
        <p:spPr/>
        <p:txBody>
          <a:bodyPr/>
          <a:lstStyle/>
          <a:p>
            <a:r>
              <a:rPr lang="fi-FI" dirty="0"/>
              <a:t>Välirastin tasoliittymä</a:t>
            </a:r>
            <a:br>
              <a:rPr lang="fi-FI" dirty="0"/>
            </a:br>
            <a:r>
              <a:rPr lang="fi-FI" dirty="0"/>
              <a:t>PPV_34,5_A-Tupla</a:t>
            </a:r>
          </a:p>
        </p:txBody>
      </p:sp>
      <p:sp>
        <p:nvSpPr>
          <p:cNvPr id="14" name="Sisällön paikkamerkki 4">
            <a:extLst>
              <a:ext uri="{FF2B5EF4-FFF2-40B4-BE49-F238E27FC236}">
                <a16:creationId xmlns:a16="http://schemas.microsoft.com/office/drawing/2014/main" id="{8D58BC5E-E23E-4028-AE33-6CF9E85A8010}"/>
              </a:ext>
            </a:extLst>
          </p:cNvPr>
          <p:cNvSpPr txBox="1">
            <a:spLocks/>
          </p:cNvSpPr>
          <p:nvPr/>
        </p:nvSpPr>
        <p:spPr>
          <a:xfrm>
            <a:off x="1778698" y="2348139"/>
            <a:ext cx="10017817" cy="3744686"/>
          </a:xfrm>
          <a:prstGeom prst="rect">
            <a:avLst/>
          </a:prstGeom>
        </p:spPr>
        <p:txBody>
          <a:bodyPr vert="horz" lIns="91440" tIns="45720" rIns="91440" bIns="45720" rtlCol="0" anchor="t">
            <a:normAutofit/>
          </a:bodyPr>
          <a:lstStyle>
            <a:lvl1pPr marL="11113" indent="-11113" algn="l" defTabSz="914400" rtl="0" eaLnBrk="1" latinLnBrk="0" hangingPunct="1">
              <a:lnSpc>
                <a:spcPct val="120000"/>
              </a:lnSpc>
              <a:spcBef>
                <a:spcPts val="1000"/>
              </a:spcBef>
              <a:buSzPct val="60000"/>
              <a:buFontTx/>
              <a:buNone/>
              <a:tabLst/>
              <a:defRPr sz="1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200" b="0" i="0" kern="1200">
                <a:solidFill>
                  <a:schemeClr val="tx1"/>
                </a:solidFill>
                <a:latin typeface="Montserrat Light" pitchFamily="2" charset="77"/>
                <a:ea typeface="+mn-ea"/>
                <a:cs typeface="+mn-cs"/>
              </a:defRPr>
            </a:lvl2pPr>
            <a:lvl3pPr marL="9144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3pPr>
            <a:lvl4pPr marL="13716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1200" dirty="0"/>
              <a:t>Käännökset ovat lähes yhtäläisiä täysperävaunuyhdistelmään verrattuna. Myös A-tuplayhdistelmä joutuu käyttämään koko väistötilan hyödykseen lännestä pohjoiseen käännyttäessä.</a:t>
            </a:r>
          </a:p>
        </p:txBody>
      </p:sp>
      <p:pic>
        <p:nvPicPr>
          <p:cNvPr id="6" name="Kuva 5">
            <a:extLst>
              <a:ext uri="{FF2B5EF4-FFF2-40B4-BE49-F238E27FC236}">
                <a16:creationId xmlns:a16="http://schemas.microsoft.com/office/drawing/2014/main" id="{F7F93EE2-C362-4DF3-8EA7-16849E69DC60}"/>
              </a:ext>
            </a:extLst>
          </p:cNvPr>
          <p:cNvPicPr>
            <a:picLocks noChangeAspect="1"/>
          </p:cNvPicPr>
          <p:nvPr/>
        </p:nvPicPr>
        <p:blipFill>
          <a:blip r:embed="rId2"/>
          <a:stretch>
            <a:fillRect/>
          </a:stretch>
        </p:blipFill>
        <p:spPr>
          <a:xfrm>
            <a:off x="1882775" y="3285940"/>
            <a:ext cx="3995443" cy="3265293"/>
          </a:xfrm>
          <a:prstGeom prst="rect">
            <a:avLst/>
          </a:prstGeom>
        </p:spPr>
      </p:pic>
    </p:spTree>
    <p:extLst>
      <p:ext uri="{BB962C8B-B14F-4D97-AF65-F5344CB8AC3E}">
        <p14:creationId xmlns:p14="http://schemas.microsoft.com/office/powerpoint/2010/main" val="19265194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5AB34CBE-9CE6-473C-B033-EBDF62007827}"/>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AD2F132C-3B88-4C60-9B09-A9167A54534E}"/>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93BF4973-9CE8-450C-9BAD-535164C0EB08}"/>
              </a:ext>
            </a:extLst>
          </p:cNvPr>
          <p:cNvSpPr>
            <a:spLocks noGrp="1"/>
          </p:cNvSpPr>
          <p:nvPr>
            <p:ph type="title"/>
          </p:nvPr>
        </p:nvSpPr>
        <p:spPr>
          <a:xfrm>
            <a:off x="1778698" y="1233488"/>
            <a:ext cx="9141008" cy="863600"/>
          </a:xfrm>
        </p:spPr>
        <p:txBody>
          <a:bodyPr>
            <a:normAutofit fontScale="90000"/>
          </a:bodyPr>
          <a:lstStyle/>
          <a:p>
            <a:r>
              <a:rPr lang="fi-FI" dirty="0"/>
              <a:t>Huomio </a:t>
            </a:r>
            <a:r>
              <a:rPr lang="fi-FI" dirty="0" err="1"/>
              <a:t>Viralan</a:t>
            </a:r>
            <a:r>
              <a:rPr lang="fi-FI" dirty="0"/>
              <a:t> eritasoliittymästä HCT yhdistelmällä (ei merkitystä Postin liikennevirtojen suuntautumisen kannalta)</a:t>
            </a:r>
          </a:p>
        </p:txBody>
      </p:sp>
      <p:sp>
        <p:nvSpPr>
          <p:cNvPr id="5" name="Sisällön paikkamerkki 4">
            <a:extLst>
              <a:ext uri="{FF2B5EF4-FFF2-40B4-BE49-F238E27FC236}">
                <a16:creationId xmlns:a16="http://schemas.microsoft.com/office/drawing/2014/main" id="{AF458742-515E-4CF6-BF6C-102D20AC194C}"/>
              </a:ext>
            </a:extLst>
          </p:cNvPr>
          <p:cNvSpPr>
            <a:spLocks noGrp="1"/>
          </p:cNvSpPr>
          <p:nvPr>
            <p:ph sz="quarter" idx="14"/>
          </p:nvPr>
        </p:nvSpPr>
        <p:spPr/>
        <p:txBody>
          <a:bodyPr/>
          <a:lstStyle/>
          <a:p>
            <a:r>
              <a:rPr lang="fi-FI" dirty="0"/>
              <a:t>Etelästä vasemmalle länteen käännyttäessä HCT yhdistelmät joutuvat ryhmittymissäännöstä poiketen lähtemään käännökseen aivan rampin oikeasta reunasta ja tien pohjoispuolella hyödyntämään myös piennarta. Siltikin perävaunu on suuressa vaarassa ajautua </a:t>
            </a:r>
            <a:r>
              <a:rPr lang="fi-FI" dirty="0" err="1"/>
              <a:t>Turengintien</a:t>
            </a:r>
            <a:r>
              <a:rPr lang="fi-FI"/>
              <a:t> keskisaarekkeen päälle. </a:t>
            </a:r>
            <a:endParaRPr lang="fi-FI" dirty="0"/>
          </a:p>
        </p:txBody>
      </p:sp>
      <p:pic>
        <p:nvPicPr>
          <p:cNvPr id="7" name="Kuva 6">
            <a:extLst>
              <a:ext uri="{FF2B5EF4-FFF2-40B4-BE49-F238E27FC236}">
                <a16:creationId xmlns:a16="http://schemas.microsoft.com/office/drawing/2014/main" id="{B10B5B5C-7581-473D-8CA9-45E88F06B8C3}"/>
              </a:ext>
            </a:extLst>
          </p:cNvPr>
          <p:cNvPicPr>
            <a:picLocks noChangeAspect="1"/>
          </p:cNvPicPr>
          <p:nvPr/>
        </p:nvPicPr>
        <p:blipFill>
          <a:blip r:embed="rId2"/>
          <a:stretch>
            <a:fillRect/>
          </a:stretch>
        </p:blipFill>
        <p:spPr>
          <a:xfrm>
            <a:off x="1774825" y="3614248"/>
            <a:ext cx="5177667" cy="2812669"/>
          </a:xfrm>
          <a:prstGeom prst="rect">
            <a:avLst/>
          </a:prstGeom>
        </p:spPr>
      </p:pic>
      <p:pic>
        <p:nvPicPr>
          <p:cNvPr id="9" name="Kuva 8">
            <a:extLst>
              <a:ext uri="{FF2B5EF4-FFF2-40B4-BE49-F238E27FC236}">
                <a16:creationId xmlns:a16="http://schemas.microsoft.com/office/drawing/2014/main" id="{160B80A1-5E6E-43CC-B2DC-27048BF0E9E1}"/>
              </a:ext>
            </a:extLst>
          </p:cNvPr>
          <p:cNvPicPr>
            <a:picLocks noChangeAspect="1"/>
          </p:cNvPicPr>
          <p:nvPr/>
        </p:nvPicPr>
        <p:blipFill>
          <a:blip r:embed="rId3"/>
          <a:stretch>
            <a:fillRect/>
          </a:stretch>
        </p:blipFill>
        <p:spPr>
          <a:xfrm>
            <a:off x="6952491" y="3614248"/>
            <a:ext cx="5086067" cy="2812669"/>
          </a:xfrm>
          <a:prstGeom prst="rect">
            <a:avLst/>
          </a:prstGeom>
        </p:spPr>
      </p:pic>
    </p:spTree>
    <p:extLst>
      <p:ext uri="{BB962C8B-B14F-4D97-AF65-F5344CB8AC3E}">
        <p14:creationId xmlns:p14="http://schemas.microsoft.com/office/powerpoint/2010/main" val="223159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EDCE6AC3-D882-4B07-A176-17F9E716C6D2}"/>
              </a:ext>
            </a:extLst>
          </p:cNvPr>
          <p:cNvSpPr>
            <a:spLocks noGrp="1"/>
          </p:cNvSpPr>
          <p:nvPr>
            <p:ph type="title"/>
          </p:nvPr>
        </p:nvSpPr>
        <p:spPr/>
        <p:txBody>
          <a:bodyPr/>
          <a:lstStyle/>
          <a:p>
            <a:r>
              <a:rPr lang="fi-FI" dirty="0"/>
              <a:t>Maanteiden 130 ja 292 liikenneselvityksen päivitys</a:t>
            </a:r>
          </a:p>
        </p:txBody>
      </p:sp>
      <p:sp>
        <p:nvSpPr>
          <p:cNvPr id="5" name="Sisällön paikkamerkki 4">
            <a:extLst>
              <a:ext uri="{FF2B5EF4-FFF2-40B4-BE49-F238E27FC236}">
                <a16:creationId xmlns:a16="http://schemas.microsoft.com/office/drawing/2014/main" id="{0C673069-0DA8-431C-80DA-573D9C16C1C5}"/>
              </a:ext>
            </a:extLst>
          </p:cNvPr>
          <p:cNvSpPr>
            <a:spLocks noGrp="1"/>
          </p:cNvSpPr>
          <p:nvPr>
            <p:ph sz="quarter" idx="14"/>
          </p:nvPr>
        </p:nvSpPr>
        <p:spPr>
          <a:xfrm>
            <a:off x="1774825" y="2351314"/>
            <a:ext cx="7114651" cy="4153494"/>
          </a:xfrm>
        </p:spPr>
        <p:txBody>
          <a:bodyPr>
            <a:normAutofit/>
          </a:bodyPr>
          <a:lstStyle/>
          <a:p>
            <a:r>
              <a:rPr lang="fi-FI" sz="1200" dirty="0"/>
              <a:t>Liikenneselvityksessä tarkasteltiin Helsingintien (</a:t>
            </a:r>
            <a:r>
              <a:rPr lang="fi-FI" sz="1200" dirty="0" err="1"/>
              <a:t>mt</a:t>
            </a:r>
            <a:r>
              <a:rPr lang="fi-FI" sz="1200" dirty="0"/>
              <a:t> 130) ja Turengintien (</a:t>
            </a:r>
            <a:r>
              <a:rPr lang="fi-FI" sz="1200" dirty="0" err="1"/>
              <a:t>mt</a:t>
            </a:r>
            <a:r>
              <a:rPr lang="fi-FI" sz="1200" dirty="0"/>
              <a:t> 292) toimivuutta ympäröivän maankäytön kehityksen myötä. Alueen kerrosneliöennusteiden pienennyttyä alkuperäisessä selvityksessä käytetyistä oletuksista liikenneselvitys päivitettiin. Päivityksessä muutettiin liikenne-ennusteen kertoimia paremmin nykytilannetta vastaaviksi ja arvioitiin uudestaan alkuperäisessä selvityksessä esitetyt liikenne-ennusteet ja toimenpide-ehdotukset.</a:t>
            </a:r>
          </a:p>
          <a:p>
            <a:r>
              <a:rPr lang="fi-FI" sz="1200" dirty="0"/>
              <a:t>Liikenteen ennustettiin kasvavan Turengintiellä vuoteen 2030 mennessä maankäytön kasvun myötä 45 % vuoteen 2020 verrattuna (IHT). Vuoteen 2050 mennessä liikenteen määrä ennustettiin kaksinkertaistuvan vuoteen 2020 verrattuna (IHT).</a:t>
            </a:r>
          </a:p>
          <a:p>
            <a:r>
              <a:rPr lang="fi-FI" sz="1200" dirty="0"/>
              <a:t>Ilman parannustoimenpiteitä vuonna 2030 Turengintien ja Helsingintien rampin liittymässä Helsingintielle kerääntyisi muuta liikennettä häiritsevää jonoa. Myös Turengintien  puolella välityskyvyn raja olisi hetkittäin lähellä. Ongelmaksi nostettiin myös Rastikankaantien liittymä Turengintiellä.  </a:t>
            </a:r>
          </a:p>
          <a:p>
            <a:r>
              <a:rPr lang="fi-FI" sz="1200" dirty="0"/>
              <a:t>2050 Turengintien ja Helsingintien liittymän ongelma vaikuttaisi jo Santasillantien risteykseen. </a:t>
            </a:r>
          </a:p>
        </p:txBody>
      </p:sp>
      <p:pic>
        <p:nvPicPr>
          <p:cNvPr id="7" name="Kuva 6" descr="Liikenneselvityksessä käytetyt maankäyttöennusteet vuosille 2020, 2030 ja 2050. &#10;Lähde ©: Maanteiden 130 ja 292 liikenneselvityksen päivitys, WSP">
            <a:extLst>
              <a:ext uri="{FF2B5EF4-FFF2-40B4-BE49-F238E27FC236}">
                <a16:creationId xmlns:a16="http://schemas.microsoft.com/office/drawing/2014/main" id="{6FAFC1A7-7482-4C80-A1AF-110E4BC34707}"/>
              </a:ext>
            </a:extLst>
          </p:cNvPr>
          <p:cNvPicPr>
            <a:picLocks noChangeAspect="1"/>
          </p:cNvPicPr>
          <p:nvPr/>
        </p:nvPicPr>
        <p:blipFill>
          <a:blip r:embed="rId2"/>
          <a:stretch>
            <a:fillRect/>
          </a:stretch>
        </p:blipFill>
        <p:spPr>
          <a:xfrm>
            <a:off x="8943000" y="0"/>
            <a:ext cx="3249000" cy="6858000"/>
          </a:xfrm>
          <a:prstGeom prst="rect">
            <a:avLst/>
          </a:prstGeom>
        </p:spPr>
      </p:pic>
      <p:sp>
        <p:nvSpPr>
          <p:cNvPr id="8" name="Tekstiruutu 7">
            <a:extLst>
              <a:ext uri="{FF2B5EF4-FFF2-40B4-BE49-F238E27FC236}">
                <a16:creationId xmlns:a16="http://schemas.microsoft.com/office/drawing/2014/main" id="{32917CA6-5D28-41F8-8908-3C0287678ED1}"/>
              </a:ext>
              <a:ext uri="{C183D7F6-B498-43B3-948B-1728B52AA6E4}">
                <adec:decorative xmlns:adec="http://schemas.microsoft.com/office/drawing/2017/decorative" xmlns="" val="1"/>
              </a:ext>
            </a:extLst>
          </p:cNvPr>
          <p:cNvSpPr txBox="1"/>
          <p:nvPr/>
        </p:nvSpPr>
        <p:spPr>
          <a:xfrm>
            <a:off x="4480561" y="6241560"/>
            <a:ext cx="4462440" cy="540240"/>
          </a:xfrm>
          <a:prstGeom prst="rect">
            <a:avLst/>
          </a:prstGeom>
        </p:spPr>
        <p:txBody>
          <a:bodyPr vert="horz" wrap="none" lIns="91440" tIns="45720" rIns="91440" bIns="45720" rtlCol="0" anchor="t">
            <a:noAutofit/>
          </a:bodyPr>
          <a:lstStyle/>
          <a:p>
            <a:pPr algn="r">
              <a:lnSpc>
                <a:spcPct val="120000"/>
              </a:lnSpc>
              <a:spcBef>
                <a:spcPts val="1200"/>
              </a:spcBef>
            </a:pPr>
            <a:r>
              <a:rPr lang="fi-FI" sz="900" dirty="0">
                <a:solidFill>
                  <a:prstClr val="black"/>
                </a:solidFill>
                <a:latin typeface="Montserrat" pitchFamily="2" charset="77"/>
              </a:rPr>
              <a:t>Liikenneselvityksessä käytetyt maankäyttöennusteet. </a:t>
            </a:r>
            <a:br>
              <a:rPr lang="fi-FI" sz="900" dirty="0">
                <a:solidFill>
                  <a:prstClr val="black"/>
                </a:solidFill>
                <a:latin typeface="Montserrat" pitchFamily="2" charset="77"/>
              </a:rPr>
            </a:br>
            <a:r>
              <a:rPr lang="fi-FI" sz="900" dirty="0">
                <a:solidFill>
                  <a:prstClr val="black"/>
                </a:solidFill>
                <a:latin typeface="Montserrat" pitchFamily="2" charset="77"/>
              </a:rPr>
              <a:t>Lähde ©: Maanteiden 130 ja 292 liikenneselvityksen päivitys, WSP </a:t>
            </a:r>
            <a:endParaRPr lang="fi-FI" sz="900" dirty="0">
              <a:solidFill>
                <a:srgbClr val="FF0000"/>
              </a:solidFill>
              <a:latin typeface="Montserrat" pitchFamily="2" charset="77"/>
            </a:endParaRPr>
          </a:p>
        </p:txBody>
      </p:sp>
    </p:spTree>
    <p:extLst>
      <p:ext uri="{BB962C8B-B14F-4D97-AF65-F5344CB8AC3E}">
        <p14:creationId xmlns:p14="http://schemas.microsoft.com/office/powerpoint/2010/main" val="2301926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n paikkamerkki 1">
            <a:extLst>
              <a:ext uri="{FF2B5EF4-FFF2-40B4-BE49-F238E27FC236}">
                <a16:creationId xmlns:a16="http://schemas.microsoft.com/office/drawing/2014/main" id="{9CC224F7-671F-45F1-ABD3-D971EA159A6D}"/>
              </a:ext>
            </a:extLst>
          </p:cNvPr>
          <p:cNvSpPr>
            <a:spLocks noGrp="1"/>
          </p:cNvSpPr>
          <p:nvPr>
            <p:ph type="body" sz="quarter" idx="15"/>
          </p:nvPr>
        </p:nvSpPr>
        <p:spPr/>
        <p:txBody>
          <a:bodyPr/>
          <a:lstStyle/>
          <a:p>
            <a:endParaRPr lang="fi-FI"/>
          </a:p>
        </p:txBody>
      </p:sp>
      <p:sp>
        <p:nvSpPr>
          <p:cNvPr id="3" name="Alaotsikko 2">
            <a:extLst>
              <a:ext uri="{FF2B5EF4-FFF2-40B4-BE49-F238E27FC236}">
                <a16:creationId xmlns:a16="http://schemas.microsoft.com/office/drawing/2014/main" id="{F0167D3F-C8E8-40B7-9DA5-2523D4AA7420}"/>
              </a:ext>
            </a:extLst>
          </p:cNvPr>
          <p:cNvSpPr>
            <a:spLocks noGrp="1"/>
          </p:cNvSpPr>
          <p:nvPr>
            <p:ph type="subTitle" idx="1"/>
          </p:nvPr>
        </p:nvSpPr>
        <p:spPr/>
        <p:txBody>
          <a:bodyPr/>
          <a:lstStyle/>
          <a:p>
            <a:endParaRPr lang="fi-FI"/>
          </a:p>
        </p:txBody>
      </p:sp>
      <p:sp>
        <p:nvSpPr>
          <p:cNvPr id="4" name="Otsikko 3">
            <a:extLst>
              <a:ext uri="{FF2B5EF4-FFF2-40B4-BE49-F238E27FC236}">
                <a16:creationId xmlns:a16="http://schemas.microsoft.com/office/drawing/2014/main" id="{53C72D2B-2AFE-4F7B-BAE1-5DF4874C208C}"/>
              </a:ext>
            </a:extLst>
          </p:cNvPr>
          <p:cNvSpPr>
            <a:spLocks noGrp="1"/>
          </p:cNvSpPr>
          <p:nvPr>
            <p:ph type="title"/>
          </p:nvPr>
        </p:nvSpPr>
        <p:spPr>
          <a:xfrm>
            <a:off x="1774825" y="880591"/>
            <a:ext cx="7554228" cy="863600"/>
          </a:xfrm>
        </p:spPr>
        <p:txBody>
          <a:bodyPr/>
          <a:lstStyle/>
          <a:p>
            <a:r>
              <a:rPr lang="fi-FI" dirty="0"/>
              <a:t>Maanteiden 130 ja 292 liikenneselvityksen päivitys - Toimivuustarkastelut</a:t>
            </a:r>
          </a:p>
        </p:txBody>
      </p:sp>
      <p:sp>
        <p:nvSpPr>
          <p:cNvPr id="5" name="Sisällön paikkamerkki 4">
            <a:extLst>
              <a:ext uri="{FF2B5EF4-FFF2-40B4-BE49-F238E27FC236}">
                <a16:creationId xmlns:a16="http://schemas.microsoft.com/office/drawing/2014/main" id="{74F4766F-EA29-499A-A886-24A777FA5CC3}"/>
              </a:ext>
            </a:extLst>
          </p:cNvPr>
          <p:cNvSpPr>
            <a:spLocks noGrp="1"/>
          </p:cNvSpPr>
          <p:nvPr>
            <p:ph sz="quarter" idx="14"/>
          </p:nvPr>
        </p:nvSpPr>
        <p:spPr>
          <a:xfrm>
            <a:off x="1774825" y="2097088"/>
            <a:ext cx="9570257" cy="3998912"/>
          </a:xfrm>
        </p:spPr>
        <p:txBody>
          <a:bodyPr>
            <a:normAutofit/>
          </a:bodyPr>
          <a:lstStyle/>
          <a:p>
            <a:r>
              <a:rPr lang="fi-FI" sz="1200" dirty="0"/>
              <a:t>Selvityksessä testattiin Rastikankaan ja Moreenin tieverkon toimivuutta tulevaisuudessa ilman muita toimenpiteitä kuin Moreenin eritasoliittymän rakentaminen. Seututien 130 ramppiliittymän (13) välityskyky on aivan rajoilla ja Rastikankaantien ja Turengintien (mt 292) liittymän toimivuus on tyydyttävä vuoden 2030 liikennemäärillä maankäytön arvioitu kasvu huomioiden. Toteuttamalla selvityksessä ehdotetut toimenpiteet liittymien toimivuus paranee, mutta 2030 ja 2050 liikennemäärillä seututien 130 ramppiliittymän toimivuus jää tyydyttäväksi. Postin liikenteenosalta vaikutukset eivät ole niin suuret, koska liikenne suuntautuu Vt3:lle.  Rastikankaantien liittymän välitysongelmat poistuvat liittymien parannustoimenpiteiden myötä. </a:t>
            </a:r>
          </a:p>
        </p:txBody>
      </p:sp>
      <p:pic>
        <p:nvPicPr>
          <p:cNvPr id="7" name="Kuva 6">
            <a:extLst>
              <a:ext uri="{FF2B5EF4-FFF2-40B4-BE49-F238E27FC236}">
                <a16:creationId xmlns:a16="http://schemas.microsoft.com/office/drawing/2014/main" id="{2F534BB1-802F-4DA4-83D8-2DD325371B20}"/>
              </a:ext>
            </a:extLst>
          </p:cNvPr>
          <p:cNvPicPr>
            <a:picLocks noChangeAspect="1"/>
          </p:cNvPicPr>
          <p:nvPr/>
        </p:nvPicPr>
        <p:blipFill>
          <a:blip r:embed="rId2"/>
          <a:stretch>
            <a:fillRect/>
          </a:stretch>
        </p:blipFill>
        <p:spPr>
          <a:xfrm>
            <a:off x="1636470" y="3765666"/>
            <a:ext cx="4833383" cy="2677091"/>
          </a:xfrm>
          <a:prstGeom prst="rect">
            <a:avLst/>
          </a:prstGeom>
        </p:spPr>
      </p:pic>
      <p:pic>
        <p:nvPicPr>
          <p:cNvPr id="9" name="Kuva 8">
            <a:extLst>
              <a:ext uri="{FF2B5EF4-FFF2-40B4-BE49-F238E27FC236}">
                <a16:creationId xmlns:a16="http://schemas.microsoft.com/office/drawing/2014/main" id="{5663DF41-9AB9-4134-8355-E2C29A750FBB}"/>
              </a:ext>
            </a:extLst>
          </p:cNvPr>
          <p:cNvPicPr>
            <a:picLocks noChangeAspect="1"/>
          </p:cNvPicPr>
          <p:nvPr/>
        </p:nvPicPr>
        <p:blipFill>
          <a:blip r:embed="rId3"/>
          <a:stretch>
            <a:fillRect/>
          </a:stretch>
        </p:blipFill>
        <p:spPr>
          <a:xfrm>
            <a:off x="6521711" y="3765666"/>
            <a:ext cx="4834427" cy="2673100"/>
          </a:xfrm>
          <a:prstGeom prst="rect">
            <a:avLst/>
          </a:prstGeom>
        </p:spPr>
      </p:pic>
      <p:sp>
        <p:nvSpPr>
          <p:cNvPr id="10" name="Tekstiruutu 9">
            <a:extLst>
              <a:ext uri="{FF2B5EF4-FFF2-40B4-BE49-F238E27FC236}">
                <a16:creationId xmlns:a16="http://schemas.microsoft.com/office/drawing/2014/main" id="{E1645955-2B65-4587-99F0-A231C4B8574D}"/>
              </a:ext>
              <a:ext uri="{C183D7F6-B498-43B3-948B-1728B52AA6E4}">
                <adec:decorative xmlns:adec="http://schemas.microsoft.com/office/drawing/2017/decorative" xmlns="" val="1"/>
              </a:ext>
            </a:extLst>
          </p:cNvPr>
          <p:cNvSpPr txBox="1"/>
          <p:nvPr/>
        </p:nvSpPr>
        <p:spPr>
          <a:xfrm>
            <a:off x="2101726" y="6476370"/>
            <a:ext cx="8643487" cy="305430"/>
          </a:xfrm>
          <a:prstGeom prst="rect">
            <a:avLst/>
          </a:prstGeom>
        </p:spPr>
        <p:txBody>
          <a:bodyPr vert="horz" wrap="none" lIns="91440" tIns="45720" rIns="91440" bIns="45720" rtlCol="0" anchor="t">
            <a:noAutofit/>
          </a:bodyPr>
          <a:lstStyle/>
          <a:p>
            <a:pPr>
              <a:lnSpc>
                <a:spcPct val="120000"/>
              </a:lnSpc>
              <a:spcBef>
                <a:spcPts val="1200"/>
              </a:spcBef>
            </a:pPr>
            <a:r>
              <a:rPr lang="fi-FI" sz="900" dirty="0">
                <a:solidFill>
                  <a:prstClr val="black"/>
                </a:solidFill>
                <a:latin typeface="Montserrat" pitchFamily="2" charset="77"/>
              </a:rPr>
              <a:t>Toimivuustarkastelujen tuloksia. Lähde ©: Maanteiden 130 ja 292 liikenneselvityksen päivitys, WSP </a:t>
            </a:r>
            <a:endParaRPr lang="fi-FI" sz="900" dirty="0">
              <a:solidFill>
                <a:srgbClr val="FF0000"/>
              </a:solidFill>
              <a:latin typeface="Montserrat" pitchFamily="2" charset="77"/>
            </a:endParaRPr>
          </a:p>
        </p:txBody>
      </p:sp>
    </p:spTree>
    <p:extLst>
      <p:ext uri="{BB962C8B-B14F-4D97-AF65-F5344CB8AC3E}">
        <p14:creationId xmlns:p14="http://schemas.microsoft.com/office/powerpoint/2010/main" val="16314186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48A2DDD-1DC5-4AC5-BD51-3155C9CBD557}"/>
              </a:ext>
            </a:extLst>
          </p:cNvPr>
          <p:cNvSpPr>
            <a:spLocks noGrp="1"/>
          </p:cNvSpPr>
          <p:nvPr>
            <p:ph type="title"/>
          </p:nvPr>
        </p:nvSpPr>
        <p:spPr>
          <a:xfrm>
            <a:off x="1778698" y="1233488"/>
            <a:ext cx="7248462" cy="863600"/>
          </a:xfrm>
        </p:spPr>
        <p:txBody>
          <a:bodyPr>
            <a:normAutofit/>
          </a:bodyPr>
          <a:lstStyle/>
          <a:p>
            <a:r>
              <a:rPr lang="fi-FI" dirty="0"/>
              <a:t>Maanteiden 130 ja 292 liikenneselvityksen päivitys - toimenpiteet</a:t>
            </a:r>
          </a:p>
        </p:txBody>
      </p:sp>
      <p:sp>
        <p:nvSpPr>
          <p:cNvPr id="5" name="Sisällön paikkamerkki 4">
            <a:extLst>
              <a:ext uri="{FF2B5EF4-FFF2-40B4-BE49-F238E27FC236}">
                <a16:creationId xmlns:a16="http://schemas.microsoft.com/office/drawing/2014/main" id="{01A4B936-0320-4CF1-8A7E-312C62A93F4F}"/>
              </a:ext>
            </a:extLst>
          </p:cNvPr>
          <p:cNvSpPr>
            <a:spLocks noGrp="1"/>
          </p:cNvSpPr>
          <p:nvPr>
            <p:ph sz="quarter" idx="14"/>
          </p:nvPr>
        </p:nvSpPr>
        <p:spPr>
          <a:xfrm>
            <a:off x="1774826" y="2351314"/>
            <a:ext cx="6341419" cy="3744686"/>
          </a:xfrm>
        </p:spPr>
        <p:txBody>
          <a:bodyPr>
            <a:normAutofit/>
          </a:bodyPr>
          <a:lstStyle/>
          <a:p>
            <a:pPr marL="0" indent="0"/>
            <a:r>
              <a:rPr lang="fi-FI" sz="1200" dirty="0"/>
              <a:t>Parantamisehdotus: MT 292 / Mt 130 ramppi</a:t>
            </a:r>
          </a:p>
          <a:p>
            <a:pPr marL="285750" indent="-285750">
              <a:buFont typeface="Arial" panose="020B0604020202020204" pitchFamily="34" charset="0"/>
              <a:buChar char="•"/>
            </a:pPr>
            <a:r>
              <a:rPr lang="fi-FI" sz="1200" dirty="0"/>
              <a:t>2030: Kanavointi: Liittymän kanavointi ja ryhmittymiskaistat rampille ja Mt292:n läntiselle tulosuunnalle. Varaudutaan valo-ohjaukseen, joka toteutetaan heti, jos liittymässä havaitaan ongelmia. Vt3:n tulosuunnalla kaistapituuden määrittää ahdas silta-aukko.</a:t>
            </a:r>
          </a:p>
          <a:p>
            <a:pPr marL="285750" indent="-285750">
              <a:buFont typeface="Arial" panose="020B0604020202020204" pitchFamily="34" charset="0"/>
              <a:buChar char="•"/>
            </a:pPr>
            <a:r>
              <a:rPr lang="fi-FI" sz="1200" dirty="0"/>
              <a:t>2050: Liikennevalot: Liittymän valo-ohjaus ja ryhmittymiskaista mt292:n idän tulosuunnasta oikealle. </a:t>
            </a:r>
          </a:p>
          <a:p>
            <a:pPr marL="285750" indent="-285750">
              <a:buFont typeface="Arial" panose="020B0604020202020204" pitchFamily="34" charset="0"/>
              <a:buChar char="•"/>
            </a:pPr>
            <a:r>
              <a:rPr lang="fi-FI" sz="1200" dirty="0"/>
              <a:t>Santasillantien ja Siankärsäntien liittymien läheisyys aiheuttaa ongelmia. Vaihtoehtona voidaan liittymät ohjata katuverkon kautta. </a:t>
            </a:r>
          </a:p>
        </p:txBody>
      </p:sp>
      <p:sp>
        <p:nvSpPr>
          <p:cNvPr id="7" name="Tekstiruutu 6">
            <a:extLst>
              <a:ext uri="{FF2B5EF4-FFF2-40B4-BE49-F238E27FC236}">
                <a16:creationId xmlns:a16="http://schemas.microsoft.com/office/drawing/2014/main" id="{6CFEA48B-3459-4EC8-8077-683245164F4E}"/>
              </a:ext>
              <a:ext uri="{C183D7F6-B498-43B3-948B-1728B52AA6E4}">
                <adec:decorative xmlns:adec="http://schemas.microsoft.com/office/drawing/2017/decorative" xmlns="" val="1"/>
              </a:ext>
            </a:extLst>
          </p:cNvPr>
          <p:cNvSpPr txBox="1"/>
          <p:nvPr/>
        </p:nvSpPr>
        <p:spPr>
          <a:xfrm>
            <a:off x="2942735" y="6200472"/>
            <a:ext cx="5867312" cy="411716"/>
          </a:xfrm>
          <a:prstGeom prst="rect">
            <a:avLst/>
          </a:prstGeom>
        </p:spPr>
        <p:txBody>
          <a:bodyPr vert="horz" wrap="none" lIns="91440" tIns="45720" rIns="91440" bIns="45720" rtlCol="0" anchor="t">
            <a:spAutoFit/>
          </a:bodyPr>
          <a:lstStyle/>
          <a:p>
            <a:pPr algn="r">
              <a:lnSpc>
                <a:spcPct val="120000"/>
              </a:lnSpc>
              <a:spcBef>
                <a:spcPts val="1200"/>
              </a:spcBef>
            </a:pPr>
            <a:r>
              <a:rPr lang="fi-FI" sz="900" dirty="0">
                <a:solidFill>
                  <a:prstClr val="black"/>
                </a:solidFill>
                <a:latin typeface="Montserrat" pitchFamily="2" charset="77"/>
              </a:rPr>
              <a:t>Rastikankaantien kiertoliittymä. Yllä vaihe 1 ja alla vaihe 2, jossa kiertoliittymään lisätty vapaa oikea. </a:t>
            </a:r>
            <a:br>
              <a:rPr lang="fi-FI" sz="900" dirty="0">
                <a:solidFill>
                  <a:prstClr val="black"/>
                </a:solidFill>
                <a:latin typeface="Montserrat" pitchFamily="2" charset="77"/>
              </a:rPr>
            </a:br>
            <a:r>
              <a:rPr lang="fi-FI" sz="900" dirty="0">
                <a:solidFill>
                  <a:prstClr val="black"/>
                </a:solidFill>
                <a:latin typeface="Montserrat" pitchFamily="2" charset="77"/>
              </a:rPr>
              <a:t>Lähde ©: Maanteiden 130 ja 292 liikenneselvityksen päivitys, WSP</a:t>
            </a:r>
          </a:p>
        </p:txBody>
      </p:sp>
      <p:pic>
        <p:nvPicPr>
          <p:cNvPr id="9" name="Kuva 8">
            <a:extLst>
              <a:ext uri="{FF2B5EF4-FFF2-40B4-BE49-F238E27FC236}">
                <a16:creationId xmlns:a16="http://schemas.microsoft.com/office/drawing/2014/main" id="{33B3D712-0BD9-4298-9901-6C148596273F}"/>
              </a:ext>
            </a:extLst>
          </p:cNvPr>
          <p:cNvPicPr>
            <a:picLocks noChangeAspect="1"/>
          </p:cNvPicPr>
          <p:nvPr/>
        </p:nvPicPr>
        <p:blipFill>
          <a:blip r:embed="rId2"/>
          <a:stretch>
            <a:fillRect/>
          </a:stretch>
        </p:blipFill>
        <p:spPr>
          <a:xfrm>
            <a:off x="8383567" y="2097088"/>
            <a:ext cx="3453253" cy="1753465"/>
          </a:xfrm>
          <a:prstGeom prst="rect">
            <a:avLst/>
          </a:prstGeom>
        </p:spPr>
      </p:pic>
      <p:pic>
        <p:nvPicPr>
          <p:cNvPr id="10" name="Kuva 9">
            <a:extLst>
              <a:ext uri="{FF2B5EF4-FFF2-40B4-BE49-F238E27FC236}">
                <a16:creationId xmlns:a16="http://schemas.microsoft.com/office/drawing/2014/main" id="{0B073444-5C2D-4C2A-B5C9-DF1440364D2B}"/>
              </a:ext>
            </a:extLst>
          </p:cNvPr>
          <p:cNvPicPr>
            <a:picLocks noChangeAspect="1"/>
          </p:cNvPicPr>
          <p:nvPr/>
        </p:nvPicPr>
        <p:blipFill>
          <a:blip r:embed="rId3"/>
          <a:stretch>
            <a:fillRect/>
          </a:stretch>
        </p:blipFill>
        <p:spPr>
          <a:xfrm>
            <a:off x="8810047" y="3783765"/>
            <a:ext cx="2732405" cy="1776730"/>
          </a:xfrm>
          <a:prstGeom prst="rect">
            <a:avLst/>
          </a:prstGeom>
        </p:spPr>
      </p:pic>
    </p:spTree>
    <p:extLst>
      <p:ext uri="{BB962C8B-B14F-4D97-AF65-F5344CB8AC3E}">
        <p14:creationId xmlns:p14="http://schemas.microsoft.com/office/powerpoint/2010/main" val="11337375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B48A2DDD-1DC5-4AC5-BD51-3155C9CBD557}"/>
              </a:ext>
            </a:extLst>
          </p:cNvPr>
          <p:cNvSpPr>
            <a:spLocks noGrp="1"/>
          </p:cNvSpPr>
          <p:nvPr>
            <p:ph type="title"/>
          </p:nvPr>
        </p:nvSpPr>
        <p:spPr>
          <a:xfrm>
            <a:off x="1778698" y="1233488"/>
            <a:ext cx="7248462" cy="863600"/>
          </a:xfrm>
        </p:spPr>
        <p:txBody>
          <a:bodyPr>
            <a:normAutofit/>
          </a:bodyPr>
          <a:lstStyle/>
          <a:p>
            <a:r>
              <a:rPr lang="fi-FI" dirty="0"/>
              <a:t>Maanteiden 130 ja 292 liikenneselvityksen päivitys - toimenpiteet</a:t>
            </a:r>
          </a:p>
        </p:txBody>
      </p:sp>
      <p:sp>
        <p:nvSpPr>
          <p:cNvPr id="5" name="Sisällön paikkamerkki 4">
            <a:extLst>
              <a:ext uri="{FF2B5EF4-FFF2-40B4-BE49-F238E27FC236}">
                <a16:creationId xmlns:a16="http://schemas.microsoft.com/office/drawing/2014/main" id="{01A4B936-0320-4CF1-8A7E-312C62A93F4F}"/>
              </a:ext>
            </a:extLst>
          </p:cNvPr>
          <p:cNvSpPr>
            <a:spLocks noGrp="1"/>
          </p:cNvSpPr>
          <p:nvPr>
            <p:ph sz="quarter" idx="14"/>
          </p:nvPr>
        </p:nvSpPr>
        <p:spPr/>
        <p:txBody>
          <a:bodyPr>
            <a:normAutofit/>
          </a:bodyPr>
          <a:lstStyle/>
          <a:p>
            <a:pPr marL="0" indent="0"/>
            <a:r>
              <a:rPr lang="fi-FI" sz="1200" dirty="0"/>
              <a:t>Parantamisehdotus: MT 292 / RASTIKANKAANTIE </a:t>
            </a:r>
          </a:p>
          <a:p>
            <a:pPr marL="285750" indent="-285750">
              <a:buFont typeface="Arial" panose="020B0604020202020204" pitchFamily="34" charset="0"/>
              <a:buChar char="•"/>
            </a:pPr>
            <a:r>
              <a:rPr lang="fi-FI" sz="1200" dirty="0"/>
              <a:t>2030: Kiertoliittymä: Kiertoliittymän toimivuus on iltaruuhkassa hyvä. Kiertoliittymä kestää iltaruuhkassa myös tilanteen, jossa Rastikankaan yhteyttä Rastilantielle ei ole toteutettu. Jos kiertoliittymää ei toteuteta, risteykseen tarvitaan ryhmittymiskaistat joka suunnalle ja valo-</a:t>
            </a:r>
            <a:r>
              <a:rPr lang="fi-FI" sz="1200" dirty="0" err="1"/>
              <a:t>ohjaus.Aamuruuhkassa</a:t>
            </a:r>
            <a:r>
              <a:rPr lang="fi-FI" sz="1200" dirty="0"/>
              <a:t> idästä Turengista tuleva suunta voi jonkin verran jonoutua, jos Rastikankaalle aamulla saapuva liikenne painottuu normaaliin aamuruuhkatuntiin (ei esim. vuorotyöpaikkoja tai muuta liikennettä ajallisesti jakavaa toimintaa). Aamuruuhkassa yhteys Rastilantien kautta Moreenin eritasoliittymään helpottaa risteyksen toimivuutta.</a:t>
            </a:r>
          </a:p>
          <a:p>
            <a:pPr marL="285750" indent="-285750">
              <a:buFont typeface="Arial" panose="020B0604020202020204" pitchFamily="34" charset="0"/>
              <a:buChar char="•"/>
            </a:pPr>
            <a:r>
              <a:rPr lang="fi-FI" sz="1200" dirty="0"/>
              <a:t>2050: Kiertoliittymään vapaa oikea Rastikankaalta </a:t>
            </a:r>
            <a:r>
              <a:rPr lang="fi-FI" sz="1200" dirty="0" err="1"/>
              <a:t>vt</a:t>
            </a:r>
            <a:r>
              <a:rPr lang="fi-FI" sz="1200" dirty="0"/>
              <a:t> 3:n suuntaan Vapaa oikea on suositeltava varsinkin Rastikankaan raskaan liikenteen kannalta. Vapaan oikean kanssa kiertoliittymän toimivuus säilyy hyvänä. Itään Turenkiin päin kertyy ajoittain jonkin verran jonoa.</a:t>
            </a:r>
          </a:p>
        </p:txBody>
      </p:sp>
      <p:pic>
        <p:nvPicPr>
          <p:cNvPr id="6" name="Kuva 5" descr="Rastikankaantien kiertoliittymäluonnokset, vaihe 1, yksikaistainen kiertoliittymä, ja vaihe 2, &#10;jossa kiertoliittymään lisätty vapaa oikea. &#10;Lähde ©: Maanteiden 130 ja 292 liikenneselvityksen päivitys, WSP">
            <a:extLst>
              <a:ext uri="{FF2B5EF4-FFF2-40B4-BE49-F238E27FC236}">
                <a16:creationId xmlns:a16="http://schemas.microsoft.com/office/drawing/2014/main" id="{215AEF47-64C6-46E2-B7FB-538B933816E2}"/>
              </a:ext>
            </a:extLst>
          </p:cNvPr>
          <p:cNvPicPr>
            <a:picLocks noChangeAspect="1"/>
          </p:cNvPicPr>
          <p:nvPr/>
        </p:nvPicPr>
        <p:blipFill>
          <a:blip r:embed="rId2"/>
          <a:stretch>
            <a:fillRect/>
          </a:stretch>
        </p:blipFill>
        <p:spPr>
          <a:xfrm>
            <a:off x="8763000" y="0"/>
            <a:ext cx="3429000" cy="6858000"/>
          </a:xfrm>
          <a:prstGeom prst="rect">
            <a:avLst/>
          </a:prstGeom>
        </p:spPr>
      </p:pic>
      <p:sp>
        <p:nvSpPr>
          <p:cNvPr id="7" name="Tekstiruutu 6">
            <a:extLst>
              <a:ext uri="{FF2B5EF4-FFF2-40B4-BE49-F238E27FC236}">
                <a16:creationId xmlns:a16="http://schemas.microsoft.com/office/drawing/2014/main" id="{6CFEA48B-3459-4EC8-8077-683245164F4E}"/>
              </a:ext>
              <a:ext uri="{C183D7F6-B498-43B3-948B-1728B52AA6E4}">
                <adec:decorative xmlns:adec="http://schemas.microsoft.com/office/drawing/2017/decorative" xmlns="" val="1"/>
              </a:ext>
            </a:extLst>
          </p:cNvPr>
          <p:cNvSpPr txBox="1"/>
          <p:nvPr/>
        </p:nvSpPr>
        <p:spPr>
          <a:xfrm>
            <a:off x="2942735" y="6200472"/>
            <a:ext cx="5867312" cy="411716"/>
          </a:xfrm>
          <a:prstGeom prst="rect">
            <a:avLst/>
          </a:prstGeom>
        </p:spPr>
        <p:txBody>
          <a:bodyPr vert="horz" wrap="none" lIns="91440" tIns="45720" rIns="91440" bIns="45720" rtlCol="0" anchor="t">
            <a:spAutoFit/>
          </a:bodyPr>
          <a:lstStyle/>
          <a:p>
            <a:pPr algn="r">
              <a:lnSpc>
                <a:spcPct val="120000"/>
              </a:lnSpc>
              <a:spcBef>
                <a:spcPts val="1200"/>
              </a:spcBef>
            </a:pPr>
            <a:r>
              <a:rPr lang="fi-FI" sz="900" dirty="0">
                <a:solidFill>
                  <a:prstClr val="black"/>
                </a:solidFill>
                <a:latin typeface="Montserrat" pitchFamily="2" charset="77"/>
              </a:rPr>
              <a:t>Rastikankaantien kiertoliittymä. Yllä vaihe 1 ja alla vaihe 2, jossa kiertoliittymään lisätty vapaa oikea. </a:t>
            </a:r>
            <a:br>
              <a:rPr lang="fi-FI" sz="900" dirty="0">
                <a:solidFill>
                  <a:prstClr val="black"/>
                </a:solidFill>
                <a:latin typeface="Montserrat" pitchFamily="2" charset="77"/>
              </a:rPr>
            </a:br>
            <a:r>
              <a:rPr lang="fi-FI" sz="900" dirty="0">
                <a:solidFill>
                  <a:prstClr val="black"/>
                </a:solidFill>
                <a:latin typeface="Montserrat" pitchFamily="2" charset="77"/>
              </a:rPr>
              <a:t>Lähde ©: Maanteiden 130 ja 292 liikenneselvityksen päivitys, WSP</a:t>
            </a:r>
          </a:p>
        </p:txBody>
      </p:sp>
    </p:spTree>
    <p:extLst>
      <p:ext uri="{BB962C8B-B14F-4D97-AF65-F5344CB8AC3E}">
        <p14:creationId xmlns:p14="http://schemas.microsoft.com/office/powerpoint/2010/main" val="10993044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6EF65DEB-2FB6-4C38-B9A0-4A5A3C64D9C6}"/>
              </a:ext>
            </a:extLst>
          </p:cNvPr>
          <p:cNvSpPr>
            <a:spLocks noGrp="1"/>
          </p:cNvSpPr>
          <p:nvPr>
            <p:ph type="title"/>
          </p:nvPr>
        </p:nvSpPr>
        <p:spPr>
          <a:xfrm>
            <a:off x="1778699" y="1233488"/>
            <a:ext cx="5455222" cy="863600"/>
          </a:xfrm>
        </p:spPr>
        <p:txBody>
          <a:bodyPr>
            <a:normAutofit fontScale="90000"/>
          </a:bodyPr>
          <a:lstStyle/>
          <a:p>
            <a:r>
              <a:rPr lang="fi-FI" dirty="0"/>
              <a:t>Maantie 292 liittymän rakentaminen Välirastin kohdalle, Janakkala, rakennussuunnitelma</a:t>
            </a:r>
          </a:p>
        </p:txBody>
      </p:sp>
      <p:sp>
        <p:nvSpPr>
          <p:cNvPr id="5" name="Sisällön paikkamerkki 4">
            <a:extLst>
              <a:ext uri="{FF2B5EF4-FFF2-40B4-BE49-F238E27FC236}">
                <a16:creationId xmlns:a16="http://schemas.microsoft.com/office/drawing/2014/main" id="{919B9CBD-E7E6-48FB-BBEC-73201BBAD745}"/>
              </a:ext>
            </a:extLst>
          </p:cNvPr>
          <p:cNvSpPr>
            <a:spLocks noGrp="1"/>
          </p:cNvSpPr>
          <p:nvPr>
            <p:ph sz="quarter" idx="14"/>
          </p:nvPr>
        </p:nvSpPr>
        <p:spPr>
          <a:xfrm>
            <a:off x="7126930" y="765175"/>
            <a:ext cx="4872030" cy="3545973"/>
          </a:xfrm>
        </p:spPr>
        <p:txBody>
          <a:bodyPr>
            <a:normAutofit/>
          </a:bodyPr>
          <a:lstStyle/>
          <a:p>
            <a:r>
              <a:rPr lang="fi-FI" sz="1200" dirty="0"/>
              <a:t>Rastikankaalla, Turengintien varrella olevalle uudelle asemakaavoitetulle teollisuustontille on suunniteltu suora liittymä Turengintieltä. Suunnitelmassa on v</a:t>
            </a:r>
            <a:r>
              <a:rPr lang="fi-FI" sz="1200" dirty="0">
                <a:solidFill>
                  <a:srgbClr val="000000"/>
                </a:solidFill>
              </a:rPr>
              <a:t>arauduttu vaiheistukseen: vaiheessa 1 väistötila ja loppuvaiheessa kanavointi. 1. vaiheesta on tehty rakennussuunnitelma. </a:t>
            </a:r>
          </a:p>
        </p:txBody>
      </p:sp>
      <p:pic>
        <p:nvPicPr>
          <p:cNvPr id="8" name="Kuva 7" descr="Välirastin liittymän&#10;rakennus-&#10;suunnitelma. &#10;Lähde ©: Maantie 292 &#10;liittymän &#10;rakentaminen &#10;Välirastin kohdalle, &#10;Janakkala,&#10;rakennussuunnitelma,&#10;WSP">
            <a:extLst>
              <a:ext uri="{FF2B5EF4-FFF2-40B4-BE49-F238E27FC236}">
                <a16:creationId xmlns:a16="http://schemas.microsoft.com/office/drawing/2014/main" id="{60F42493-99D5-44F7-8143-278E2D07AAD2}"/>
              </a:ext>
            </a:extLst>
          </p:cNvPr>
          <p:cNvPicPr>
            <a:picLocks noChangeAspect="1"/>
          </p:cNvPicPr>
          <p:nvPr/>
        </p:nvPicPr>
        <p:blipFill>
          <a:blip r:embed="rId2"/>
          <a:stretch>
            <a:fillRect/>
          </a:stretch>
        </p:blipFill>
        <p:spPr>
          <a:xfrm>
            <a:off x="1923415" y="2801367"/>
            <a:ext cx="7464425" cy="3772547"/>
          </a:xfrm>
          <a:prstGeom prst="rect">
            <a:avLst/>
          </a:prstGeom>
        </p:spPr>
      </p:pic>
      <p:sp>
        <p:nvSpPr>
          <p:cNvPr id="9" name="Tekstiruutu 8">
            <a:extLst>
              <a:ext uri="{FF2B5EF4-FFF2-40B4-BE49-F238E27FC236}">
                <a16:creationId xmlns:a16="http://schemas.microsoft.com/office/drawing/2014/main" id="{BC94BF5E-889B-482E-9FB1-CC5E579308AE}"/>
              </a:ext>
              <a:ext uri="{C183D7F6-B498-43B3-948B-1728B52AA6E4}">
                <adec:decorative xmlns:adec="http://schemas.microsoft.com/office/drawing/2017/decorative" xmlns="" val="1"/>
              </a:ext>
            </a:extLst>
          </p:cNvPr>
          <p:cNvSpPr txBox="1"/>
          <p:nvPr/>
        </p:nvSpPr>
        <p:spPr>
          <a:xfrm>
            <a:off x="9387840" y="5592271"/>
            <a:ext cx="2490525" cy="1076513"/>
          </a:xfrm>
          <a:prstGeom prst="rect">
            <a:avLst/>
          </a:prstGeom>
        </p:spPr>
        <p:txBody>
          <a:bodyPr vert="horz" wrap="square" lIns="91440" tIns="45720" rIns="91440" bIns="45720" rtlCol="0" anchor="t">
            <a:spAutoFit/>
          </a:bodyPr>
          <a:lstStyle/>
          <a:p>
            <a:pPr>
              <a:lnSpc>
                <a:spcPct val="120000"/>
              </a:lnSpc>
              <a:spcBef>
                <a:spcPts val="1200"/>
              </a:spcBef>
            </a:pPr>
            <a:r>
              <a:rPr lang="fi-FI" sz="900" dirty="0">
                <a:solidFill>
                  <a:prstClr val="black"/>
                </a:solidFill>
                <a:latin typeface="Montserrat" pitchFamily="2" charset="77"/>
              </a:rPr>
              <a:t>Välirastin liittymän rakennussuunnitelma. </a:t>
            </a:r>
            <a:br>
              <a:rPr lang="fi-FI" sz="900" dirty="0">
                <a:solidFill>
                  <a:prstClr val="black"/>
                </a:solidFill>
                <a:latin typeface="Montserrat" pitchFamily="2" charset="77"/>
              </a:rPr>
            </a:br>
            <a:r>
              <a:rPr lang="fi-FI" sz="900" dirty="0">
                <a:solidFill>
                  <a:prstClr val="black"/>
                </a:solidFill>
                <a:latin typeface="Montserrat" pitchFamily="2" charset="77"/>
              </a:rPr>
              <a:t>Lähde ©: Maantie 292 liittymän </a:t>
            </a:r>
            <a:br>
              <a:rPr lang="fi-FI" sz="900" dirty="0">
                <a:solidFill>
                  <a:prstClr val="black"/>
                </a:solidFill>
                <a:latin typeface="Montserrat" pitchFamily="2" charset="77"/>
              </a:rPr>
            </a:br>
            <a:r>
              <a:rPr lang="fi-FI" sz="900" dirty="0">
                <a:solidFill>
                  <a:prstClr val="black"/>
                </a:solidFill>
                <a:latin typeface="Montserrat" pitchFamily="2" charset="77"/>
              </a:rPr>
              <a:t>rakentaminen Välirastin kohdalle, Janakkala, rakennussuunnitelma, WSP</a:t>
            </a:r>
            <a:br>
              <a:rPr lang="fi-FI" sz="900" dirty="0">
                <a:solidFill>
                  <a:prstClr val="black"/>
                </a:solidFill>
                <a:latin typeface="Montserrat" pitchFamily="2" charset="77"/>
              </a:rPr>
            </a:br>
            <a:endParaRPr lang="fi-FI" sz="900" dirty="0">
              <a:solidFill>
                <a:prstClr val="black"/>
              </a:solidFill>
              <a:latin typeface="Montserrat" pitchFamily="2" charset="77"/>
            </a:endParaRPr>
          </a:p>
        </p:txBody>
      </p:sp>
    </p:spTree>
    <p:extLst>
      <p:ext uri="{BB962C8B-B14F-4D97-AF65-F5344CB8AC3E}">
        <p14:creationId xmlns:p14="http://schemas.microsoft.com/office/powerpoint/2010/main" val="16885279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413605DC-C157-4A98-AC6C-7D9F15E25FBA}"/>
              </a:ext>
            </a:extLst>
          </p:cNvPr>
          <p:cNvSpPr>
            <a:spLocks noGrp="1"/>
          </p:cNvSpPr>
          <p:nvPr>
            <p:ph type="title"/>
          </p:nvPr>
        </p:nvSpPr>
        <p:spPr>
          <a:xfrm>
            <a:off x="1778698" y="1233488"/>
            <a:ext cx="7776782" cy="863600"/>
          </a:xfrm>
        </p:spPr>
        <p:txBody>
          <a:bodyPr>
            <a:normAutofit/>
          </a:bodyPr>
          <a:lstStyle/>
          <a:p>
            <a:r>
              <a:rPr lang="fi-FI" dirty="0"/>
              <a:t>Valtatie 3 </a:t>
            </a:r>
            <a:r>
              <a:rPr lang="fi-FI" dirty="0" err="1"/>
              <a:t>Viralan</a:t>
            </a:r>
            <a:r>
              <a:rPr lang="fi-FI" dirty="0"/>
              <a:t> eritasoliittymän parantaminen, Janakkala, tiesuunnitelma</a:t>
            </a:r>
          </a:p>
        </p:txBody>
      </p:sp>
      <p:sp>
        <p:nvSpPr>
          <p:cNvPr id="5" name="Sisällön paikkamerkki 4">
            <a:extLst>
              <a:ext uri="{FF2B5EF4-FFF2-40B4-BE49-F238E27FC236}">
                <a16:creationId xmlns:a16="http://schemas.microsoft.com/office/drawing/2014/main" id="{8DA5BF03-A433-45AC-9035-8A97BE9A97CE}"/>
              </a:ext>
            </a:extLst>
          </p:cNvPr>
          <p:cNvSpPr>
            <a:spLocks noGrp="1"/>
          </p:cNvSpPr>
          <p:nvPr>
            <p:ph sz="quarter" idx="14"/>
          </p:nvPr>
        </p:nvSpPr>
        <p:spPr>
          <a:xfrm>
            <a:off x="1774825" y="2351314"/>
            <a:ext cx="6266239" cy="3744686"/>
          </a:xfrm>
        </p:spPr>
        <p:txBody>
          <a:bodyPr>
            <a:normAutofit/>
          </a:bodyPr>
          <a:lstStyle/>
          <a:p>
            <a:pPr marL="0" indent="0"/>
            <a:r>
              <a:rPr lang="fi-FI" sz="1200" dirty="0"/>
              <a:t>Tiesuunnitelma on laadittu </a:t>
            </a:r>
            <a:r>
              <a:rPr lang="fi-FI" sz="1200" dirty="0" err="1"/>
              <a:t>Viralan</a:t>
            </a:r>
            <a:r>
              <a:rPr lang="fi-FI" sz="1200" dirty="0"/>
              <a:t> eritasoliittymän parantamiseksi liikennejärjestelyjä kehittämässä sekä pohjavedensuojausta parantamalla. Tiesuunnitelmaan sisältyy mm.:</a:t>
            </a:r>
          </a:p>
          <a:p>
            <a:pPr marL="285750" indent="-285750">
              <a:buFontTx/>
              <a:buChar char="-"/>
            </a:pPr>
            <a:r>
              <a:rPr lang="fi-FI" sz="1200" dirty="0"/>
              <a:t>Pohjaveden suojausta</a:t>
            </a:r>
          </a:p>
          <a:p>
            <a:pPr marL="285750" indent="-285750">
              <a:buFontTx/>
              <a:buChar char="-"/>
            </a:pPr>
            <a:r>
              <a:rPr lang="fi-FI" sz="1200" dirty="0"/>
              <a:t>Pysäkit rampeille (pika), </a:t>
            </a:r>
            <a:r>
              <a:rPr lang="fi-FI" sz="1200" dirty="0" err="1"/>
              <a:t>Turengintielle</a:t>
            </a:r>
            <a:r>
              <a:rPr lang="fi-FI" sz="1200" dirty="0"/>
              <a:t> (</a:t>
            </a:r>
            <a:r>
              <a:rPr lang="fi-FI" sz="1200" dirty="0" err="1"/>
              <a:t>mt</a:t>
            </a:r>
            <a:r>
              <a:rPr lang="fi-FI" sz="1200" dirty="0"/>
              <a:t> 292) ja </a:t>
            </a:r>
            <a:r>
              <a:rPr lang="fi-FI" sz="1200" dirty="0" err="1"/>
              <a:t>Viralantielle</a:t>
            </a:r>
            <a:r>
              <a:rPr lang="fi-FI" sz="1200" dirty="0"/>
              <a:t> (</a:t>
            </a:r>
            <a:r>
              <a:rPr lang="fi-FI" sz="1200" dirty="0" err="1"/>
              <a:t>mt</a:t>
            </a:r>
            <a:r>
              <a:rPr lang="fi-FI" sz="1200" dirty="0"/>
              <a:t> 13838) (</a:t>
            </a:r>
            <a:r>
              <a:rPr lang="fi-FI" sz="1200" dirty="0" err="1"/>
              <a:t>paikallis</a:t>
            </a:r>
            <a:r>
              <a:rPr lang="fi-FI" sz="1200" dirty="0"/>
              <a:t>)</a:t>
            </a:r>
          </a:p>
          <a:p>
            <a:pPr marL="285750" indent="-285750">
              <a:buFontTx/>
              <a:buChar char="-"/>
            </a:pPr>
            <a:r>
              <a:rPr lang="fi-FI" sz="1200" dirty="0" err="1"/>
              <a:t>Jk</a:t>
            </a:r>
            <a:r>
              <a:rPr lang="fi-FI" sz="1200" dirty="0"/>
              <a:t>-/</a:t>
            </a:r>
            <a:r>
              <a:rPr lang="fi-FI" sz="1200" dirty="0" err="1"/>
              <a:t>pp</a:t>
            </a:r>
            <a:r>
              <a:rPr lang="fi-FI" sz="1200" dirty="0"/>
              <a:t> Turengintien ja </a:t>
            </a:r>
            <a:r>
              <a:rPr lang="fi-FI" sz="1200" dirty="0" err="1"/>
              <a:t>Viralantien</a:t>
            </a:r>
            <a:r>
              <a:rPr lang="fi-FI" sz="1200" dirty="0"/>
              <a:t> eteläpuolelle </a:t>
            </a:r>
          </a:p>
          <a:p>
            <a:pPr marL="285750" indent="-285750">
              <a:buFontTx/>
              <a:buChar char="-"/>
            </a:pPr>
            <a:r>
              <a:rPr lang="fi-FI" sz="1200" dirty="0"/>
              <a:t>Liityntäpysäköintialue eritasoliittymän länsipuolella</a:t>
            </a:r>
          </a:p>
          <a:p>
            <a:pPr marL="0" indent="0"/>
            <a:r>
              <a:rPr lang="fi-FI" sz="1200" dirty="0"/>
              <a:t>Tiesuunnitelman toimenpiteet on toteutettu vuonna 2020. </a:t>
            </a:r>
          </a:p>
        </p:txBody>
      </p:sp>
      <p:pic>
        <p:nvPicPr>
          <p:cNvPr id="7" name="Kuva 6" descr="Tiesuunnittelualue ja 1. vaiheen toimenpidealue.&#10;Lähde ©: Väylä.fi">
            <a:extLst>
              <a:ext uri="{FF2B5EF4-FFF2-40B4-BE49-F238E27FC236}">
                <a16:creationId xmlns:a16="http://schemas.microsoft.com/office/drawing/2014/main" id="{C531CB86-9CC5-4ABA-BB30-BF3FC3F87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3273" y="2215151"/>
            <a:ext cx="3409361" cy="3409361"/>
          </a:xfrm>
          <a:prstGeom prst="rect">
            <a:avLst/>
          </a:prstGeom>
          <a:ln>
            <a:solidFill>
              <a:schemeClr val="tx1"/>
            </a:solidFill>
          </a:ln>
        </p:spPr>
      </p:pic>
      <p:sp>
        <p:nvSpPr>
          <p:cNvPr id="9" name="Tekstiruutu 8">
            <a:extLst>
              <a:ext uri="{FF2B5EF4-FFF2-40B4-BE49-F238E27FC236}">
                <a16:creationId xmlns:a16="http://schemas.microsoft.com/office/drawing/2014/main" id="{96CD0399-E1B4-4785-91BF-7ACA8DB942C2}"/>
              </a:ext>
              <a:ext uri="{C183D7F6-B498-43B3-948B-1728B52AA6E4}">
                <adec:decorative xmlns:adec="http://schemas.microsoft.com/office/drawing/2017/decorative" xmlns="" val="1"/>
              </a:ext>
            </a:extLst>
          </p:cNvPr>
          <p:cNvSpPr txBox="1"/>
          <p:nvPr/>
        </p:nvSpPr>
        <p:spPr>
          <a:xfrm>
            <a:off x="8125593" y="5624512"/>
            <a:ext cx="4171287" cy="1949052"/>
          </a:xfrm>
          <a:prstGeom prst="rect">
            <a:avLst/>
          </a:prstGeom>
        </p:spPr>
        <p:txBody>
          <a:bodyPr vert="horz" wrap="none" lIns="91440" tIns="45720" rIns="91440" bIns="45720" rtlCol="0" anchor="t">
            <a:noAutofit/>
          </a:bodyPr>
          <a:lstStyle/>
          <a:p>
            <a:pPr>
              <a:lnSpc>
                <a:spcPct val="120000"/>
              </a:lnSpc>
              <a:spcBef>
                <a:spcPts val="1200"/>
              </a:spcBef>
            </a:pPr>
            <a:r>
              <a:rPr lang="fi-FI" sz="900" dirty="0">
                <a:solidFill>
                  <a:prstClr val="black"/>
                </a:solidFill>
                <a:latin typeface="Montserrat" pitchFamily="2" charset="77"/>
              </a:rPr>
              <a:t>Tiesuunnittelualue ja 1. vaiheen toimenpidealue.</a:t>
            </a:r>
            <a:br>
              <a:rPr lang="fi-FI" sz="900" dirty="0">
                <a:solidFill>
                  <a:prstClr val="black"/>
                </a:solidFill>
                <a:latin typeface="Montserrat" pitchFamily="2" charset="77"/>
              </a:rPr>
            </a:br>
            <a:r>
              <a:rPr lang="fi-FI" sz="900" dirty="0">
                <a:solidFill>
                  <a:srgbClr val="000000"/>
                </a:solidFill>
                <a:latin typeface="Montserrat" pitchFamily="2" charset="77"/>
              </a:rPr>
              <a:t>Lähde ©: Väylä.fi</a:t>
            </a:r>
            <a:r>
              <a:rPr lang="fi-FI" sz="900" dirty="0">
                <a:solidFill>
                  <a:prstClr val="black"/>
                </a:solidFill>
                <a:latin typeface="Montserrat" pitchFamily="2" charset="77"/>
              </a:rPr>
              <a:t/>
            </a:r>
            <a:br>
              <a:rPr lang="fi-FI" sz="900" dirty="0">
                <a:solidFill>
                  <a:prstClr val="black"/>
                </a:solidFill>
                <a:latin typeface="Montserrat" pitchFamily="2" charset="77"/>
              </a:rPr>
            </a:br>
            <a:endParaRPr lang="fi-FI" sz="900" dirty="0">
              <a:solidFill>
                <a:prstClr val="black"/>
              </a:solidFill>
              <a:latin typeface="Montserrat" pitchFamily="2" charset="77"/>
            </a:endParaRPr>
          </a:p>
        </p:txBody>
      </p:sp>
    </p:spTree>
    <p:extLst>
      <p:ext uri="{BB962C8B-B14F-4D97-AF65-F5344CB8AC3E}">
        <p14:creationId xmlns:p14="http://schemas.microsoft.com/office/powerpoint/2010/main" val="14258590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descr="Ote tiesuunnitelmasta ja selitteistä. Lähde ©: Valtatie 3 Viralan eritasoliittymän parantaminen, Janakkala, tiesuunnitelma">
            <a:extLst>
              <a:ext uri="{FF2B5EF4-FFF2-40B4-BE49-F238E27FC236}">
                <a16:creationId xmlns:a16="http://schemas.microsoft.com/office/drawing/2014/main" id="{3B6E09F3-A4D3-43F8-9086-F2E9F8F20EDB}"/>
              </a:ext>
            </a:extLst>
          </p:cNvPr>
          <p:cNvPicPr>
            <a:picLocks noChangeAspect="1"/>
          </p:cNvPicPr>
          <p:nvPr/>
        </p:nvPicPr>
        <p:blipFill rotWithShape="1">
          <a:blip r:embed="rId2"/>
          <a:srcRect l="8523" r="8523"/>
          <a:stretch/>
        </p:blipFill>
        <p:spPr>
          <a:xfrm>
            <a:off x="0" y="0"/>
            <a:ext cx="12192000" cy="6858000"/>
          </a:xfrm>
          <a:prstGeom prst="rect">
            <a:avLst/>
          </a:prstGeom>
        </p:spPr>
      </p:pic>
      <p:pic>
        <p:nvPicPr>
          <p:cNvPr id="7" name="Kuva 6">
            <a:extLst>
              <a:ext uri="{FF2B5EF4-FFF2-40B4-BE49-F238E27FC236}">
                <a16:creationId xmlns:a16="http://schemas.microsoft.com/office/drawing/2014/main" id="{81ECA36D-CFDE-4A83-8FC7-5B406F652FE8}"/>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9424293" y="3664324"/>
            <a:ext cx="2560869" cy="3077852"/>
          </a:xfrm>
          <a:prstGeom prst="rect">
            <a:avLst/>
          </a:prstGeom>
        </p:spPr>
      </p:pic>
      <p:sp>
        <p:nvSpPr>
          <p:cNvPr id="5" name="Tekstiruutu 4">
            <a:extLst>
              <a:ext uri="{FF2B5EF4-FFF2-40B4-BE49-F238E27FC236}">
                <a16:creationId xmlns:a16="http://schemas.microsoft.com/office/drawing/2014/main" id="{8F03DFB7-2AAF-44FA-A98B-6CDBA2B11688}"/>
              </a:ext>
              <a:ext uri="{C183D7F6-B498-43B3-948B-1728B52AA6E4}">
                <adec:decorative xmlns:adec="http://schemas.microsoft.com/office/drawing/2017/decorative" xmlns="" val="1"/>
              </a:ext>
            </a:extLst>
          </p:cNvPr>
          <p:cNvSpPr txBox="1"/>
          <p:nvPr/>
        </p:nvSpPr>
        <p:spPr>
          <a:xfrm>
            <a:off x="0" y="6589422"/>
            <a:ext cx="7674892" cy="268578"/>
          </a:xfrm>
          <a:prstGeom prst="rect">
            <a:avLst/>
          </a:prstGeom>
          <a:solidFill>
            <a:schemeClr val="bg1">
              <a:alpha val="66000"/>
            </a:schemeClr>
          </a:solidFill>
        </p:spPr>
        <p:txBody>
          <a:bodyPr vert="horz" wrap="none" lIns="91440" tIns="45720" rIns="91440" bIns="45720" rtlCol="0" anchor="t">
            <a:noAutofit/>
          </a:bodyPr>
          <a:lstStyle/>
          <a:p>
            <a:pPr>
              <a:lnSpc>
                <a:spcPct val="120000"/>
              </a:lnSpc>
              <a:spcBef>
                <a:spcPts val="1200"/>
              </a:spcBef>
            </a:pPr>
            <a:r>
              <a:rPr lang="fi-FI" sz="900" dirty="0">
                <a:solidFill>
                  <a:prstClr val="black"/>
                </a:solidFill>
                <a:latin typeface="Montserrat" pitchFamily="2" charset="77"/>
              </a:rPr>
              <a:t>Ote tiesuunnitelmasta ja selitteistä. Lähde ©: Valtatie 3 </a:t>
            </a:r>
            <a:r>
              <a:rPr lang="fi-FI" sz="900" dirty="0" err="1">
                <a:solidFill>
                  <a:prstClr val="black"/>
                </a:solidFill>
                <a:latin typeface="Montserrat" pitchFamily="2" charset="77"/>
              </a:rPr>
              <a:t>Viralan</a:t>
            </a:r>
            <a:r>
              <a:rPr lang="fi-FI" sz="900" dirty="0">
                <a:solidFill>
                  <a:prstClr val="black"/>
                </a:solidFill>
                <a:latin typeface="Montserrat" pitchFamily="2" charset="77"/>
              </a:rPr>
              <a:t> eritasoliittymän parantaminen, Janakkala, tiesuunnitelma</a:t>
            </a:r>
          </a:p>
        </p:txBody>
      </p:sp>
    </p:spTree>
    <p:extLst>
      <p:ext uri="{BB962C8B-B14F-4D97-AF65-F5344CB8AC3E}">
        <p14:creationId xmlns:p14="http://schemas.microsoft.com/office/powerpoint/2010/main" val="771302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WSP Light Theme">
  <a:themeElements>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Minipohja" id="{C357B17E-3EDC-4D06-9E81-3869C7839443}" vid="{DDBC9950-F9DF-44A4-90EB-398AD5442A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5694DD0776134793ABC25B5560FAAA" ma:contentTypeVersion="9" ma:contentTypeDescription="Create a new document." ma:contentTypeScope="" ma:versionID="3dcd5970f73da4ed0159541a6285298f">
  <xsd:schema xmlns:xsd="http://www.w3.org/2001/XMLSchema" xmlns:xs="http://www.w3.org/2001/XMLSchema" xmlns:p="http://schemas.microsoft.com/office/2006/metadata/properties" xmlns:ns2="61c6e2c4-e810-4953-be41-07b334caac5b" xmlns:ns3="7a18d178-e99f-45c8-9781-0ddaa226f370" targetNamespace="http://schemas.microsoft.com/office/2006/metadata/properties" ma:root="true" ma:fieldsID="f593104c2a6c659e85f11d2025074f56" ns2:_="" ns3:_="">
    <xsd:import namespace="61c6e2c4-e810-4953-be41-07b334caac5b"/>
    <xsd:import namespace="7a18d178-e99f-45c8-9781-0ddaa226f37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6e2c4-e810-4953-be41-07b334caac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18d178-e99f-45c8-9781-0ddaa226f37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a18d178-e99f-45c8-9781-0ddaa226f370">
      <UserInfo>
        <DisplayName>Husu, Sini</DisplayName>
        <AccountId>24</AccountId>
        <AccountType/>
      </UserInfo>
      <UserInfo>
        <DisplayName>Iso-Markku, Mira</DisplayName>
        <AccountId>4</AccountId>
        <AccountType/>
      </UserInfo>
    </SharedWithUsers>
  </documentManagement>
</p:properties>
</file>

<file path=customXml/itemProps1.xml><?xml version="1.0" encoding="utf-8"?>
<ds:datastoreItem xmlns:ds="http://schemas.openxmlformats.org/officeDocument/2006/customXml" ds:itemID="{3FA699E9-429C-4985-B8A8-5652D989FE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6e2c4-e810-4953-be41-07b334caac5b"/>
    <ds:schemaRef ds:uri="7a18d178-e99f-45c8-9781-0ddaa226f3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9846A3-070F-40DE-B700-BD39CC2FF5BC}">
  <ds:schemaRefs>
    <ds:schemaRef ds:uri="http://schemas.microsoft.com/sharepoint/v3/contenttype/forms"/>
  </ds:schemaRefs>
</ds:datastoreItem>
</file>

<file path=customXml/itemProps3.xml><?xml version="1.0" encoding="utf-8"?>
<ds:datastoreItem xmlns:ds="http://schemas.openxmlformats.org/officeDocument/2006/customXml" ds:itemID="{384504ED-B979-4E51-9EB1-562D88B7C1AC}">
  <ds:schemaRefs>
    <ds:schemaRef ds:uri="http://purl.org/dc/term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7a18d178-e99f-45c8-9781-0ddaa226f370"/>
    <ds:schemaRef ds:uri="http://schemas.openxmlformats.org/package/2006/metadata/core-properties"/>
    <ds:schemaRef ds:uri="61c6e2c4-e810-4953-be41-07b334caac5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Minipohja (vaalea)</Template>
  <TotalTime>1360</TotalTime>
  <Words>1523</Words>
  <Application>Microsoft Office PowerPoint</Application>
  <PresentationFormat>Laajakuva</PresentationFormat>
  <Paragraphs>73</Paragraphs>
  <Slides>23</Slides>
  <Notes>0</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23</vt:i4>
      </vt:variant>
    </vt:vector>
  </HeadingPairs>
  <TitlesOfParts>
    <vt:vector size="31" baseType="lpstr">
      <vt:lpstr>Arial</vt:lpstr>
      <vt:lpstr>Montserrat Medium</vt:lpstr>
      <vt:lpstr>Montserrat</vt:lpstr>
      <vt:lpstr>Montserrat Light</vt:lpstr>
      <vt:lpstr>Calibri</vt:lpstr>
      <vt:lpstr>Gentium Basic</vt:lpstr>
      <vt:lpstr>STIXGeneral-Regular</vt:lpstr>
      <vt:lpstr>WSP Light Theme</vt:lpstr>
      <vt:lpstr>Rastikankaan liikennetarkastelu, Postin HCT-kaluston liikennöinti </vt:lpstr>
      <vt:lpstr>Aikaisemmat selvitykset ja suunnitelmat</vt:lpstr>
      <vt:lpstr>Maanteiden 130 ja 292 liikenneselvityksen päivitys</vt:lpstr>
      <vt:lpstr>Maanteiden 130 ja 292 liikenneselvityksen päivitys - Toimivuustarkastelut</vt:lpstr>
      <vt:lpstr>Maanteiden 130 ja 292 liikenneselvityksen päivitys - toimenpiteet</vt:lpstr>
      <vt:lpstr>Maanteiden 130 ja 292 liikenneselvityksen päivitys - toimenpiteet</vt:lpstr>
      <vt:lpstr>Maantie 292 liittymän rakentaminen Välirastin kohdalle, Janakkala, rakennussuunnitelma</vt:lpstr>
      <vt:lpstr>Valtatie 3 Viralan eritasoliittymän parantaminen, Janakkala, tiesuunnitelma</vt:lpstr>
      <vt:lpstr>PowerPoint-esitys</vt:lpstr>
      <vt:lpstr>Yhdistetty pyörätie ja jalkakäytävä Turengintielle (mt 262) Välille Viralan ETL – Rastilantie, esisuunnitelma (2020)</vt:lpstr>
      <vt:lpstr>VT3, Moreenin eritasoliittymän tiesuunnitelma</vt:lpstr>
      <vt:lpstr>Moreenin eritasoliittymän tiesuunnittelun yhteydessä laadittu tarkastelu HCT-rekkojen palvelualue</vt:lpstr>
      <vt:lpstr>Alustava luonnos Moreenin eritasoliittymän yhteyteen suunnitellusta HCT-palvelualueen järjestelyistä</vt:lpstr>
      <vt:lpstr>Välirastin liittymä</vt:lpstr>
      <vt:lpstr>Turengintien ja Välirastin liittymätyyppivertailu 2020</vt:lpstr>
      <vt:lpstr>Liittymätyyppivertailun päivitys</vt:lpstr>
      <vt:lpstr>Johtopäätökset</vt:lpstr>
      <vt:lpstr>VT3 – MT 292 – Välirastin ajouratarkastelut</vt:lpstr>
      <vt:lpstr>Viralan eritasoliittymä TPV_30,6_R13</vt:lpstr>
      <vt:lpstr>Viralan eritasoliittymä PPV_34,5_A-Tupla</vt:lpstr>
      <vt:lpstr>Välirastin tasoliittymä TPV_30,6_R13</vt:lpstr>
      <vt:lpstr>Välirastin tasoliittymä PPV_34,5_A-Tupla</vt:lpstr>
      <vt:lpstr>Huomio Viralan eritasoliittymästä HCT yhdistelmällä (ei merkitystä Postin liikennevirtojen suuntautumisen kannalta)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Rastikankaan liikennetarkastelu</dc:title>
  <dc:creator>Linna, Mira</dc:creator>
  <cp:lastModifiedBy>Holstila Ismo</cp:lastModifiedBy>
  <cp:revision>24</cp:revision>
  <dcterms:created xsi:type="dcterms:W3CDTF">2022-12-19T05:34:06Z</dcterms:created>
  <dcterms:modified xsi:type="dcterms:W3CDTF">2022-12-28T11:22:20Z</dcterms:modified>
</cp:coreProperties>
</file>